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2" r:id="rId3"/>
    <p:sldMasterId id="2147483654" r:id="rId4"/>
    <p:sldMasterId id="2147483667" r:id="rId5"/>
  </p:sldMasterIdLst>
  <p:notesMasterIdLst>
    <p:notesMasterId r:id="rId7"/>
  </p:notesMasterIdLst>
  <p:sldIdLst>
    <p:sldId id="324" r:id="rId6"/>
    <p:sldId id="332" r:id="rId8"/>
    <p:sldId id="340" r:id="rId9"/>
    <p:sldId id="354" r:id="rId10"/>
    <p:sldId id="333" r:id="rId11"/>
    <p:sldId id="336" r:id="rId12"/>
    <p:sldId id="337" r:id="rId13"/>
    <p:sldId id="346" r:id="rId14"/>
    <p:sldId id="347" r:id="rId15"/>
    <p:sldId id="348" r:id="rId16"/>
    <p:sldId id="339" r:id="rId17"/>
    <p:sldId id="352" r:id="rId18"/>
    <p:sldId id="353" r:id="rId19"/>
  </p:sldIdLst>
  <p:sldSz cx="12192000" cy="6858000"/>
  <p:notesSz cx="6858000" cy="9144000"/>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61" d="100"/>
          <a:sy n="161" d="100"/>
        </p:scale>
        <p:origin x="228"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notesMaster" Target="notesMasters/notesMaster1.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4" Type="http://schemas.openxmlformats.org/officeDocument/2006/relationships/tags" Target="tags/tag39.xml"/><Relationship Id="rId23" Type="http://schemas.openxmlformats.org/officeDocument/2006/relationships/commentAuthors" Target="commentAuthors.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019BC4F-58A0-422F-A172-DE7E57BFCD7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3E712CD-97F9-4D43-99A5-BC90AEDC80E6}"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019BC4F-58A0-422F-A172-DE7E57BFCD7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3E712CD-97F9-4D43-99A5-BC90AEDC80E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019BC4F-58A0-422F-A172-DE7E57BFCD7F}"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3E712CD-97F9-4D43-99A5-BC90AEDC80E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C764DE79-268F-4C1A-8933-263129D2AF90}"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tags" Target="../tags/tag1.xml"/><Relationship Id="rId7" Type="http://schemas.openxmlformats.org/officeDocument/2006/relationships/image" Target="../media/image4.png"/><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tags" Target="../tags/tag2.xml"/><Relationship Id="rId4" Type="http://schemas.openxmlformats.org/officeDocument/2006/relationships/image" Target="../media/image4.png"/><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3.xml"/><Relationship Id="rId8" Type="http://schemas.openxmlformats.org/officeDocument/2006/relationships/slideLayout" Target="../slideLayouts/slideLayout12.xml"/><Relationship Id="rId7" Type="http://schemas.openxmlformats.org/officeDocument/2006/relationships/slideLayout" Target="../slideLayouts/slideLayout11.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 Id="rId3" Type="http://schemas.openxmlformats.org/officeDocument/2006/relationships/slideLayout" Target="../slideLayouts/slideLayout7.xml"/><Relationship Id="rId2" Type="http://schemas.openxmlformats.org/officeDocument/2006/relationships/slideLayout" Target="../slideLayouts/slideLayout6.xml"/><Relationship Id="rId16" Type="http://schemas.openxmlformats.org/officeDocument/2006/relationships/theme" Target="../theme/theme3.xml"/><Relationship Id="rId15" Type="http://schemas.openxmlformats.org/officeDocument/2006/relationships/image" Target="../media/image4.png"/><Relationship Id="rId14" Type="http://schemas.openxmlformats.org/officeDocument/2006/relationships/image" Target="../media/image5.png"/><Relationship Id="rId13" Type="http://schemas.openxmlformats.org/officeDocument/2006/relationships/image" Target="../media/image1.png"/><Relationship Id="rId12" Type="http://schemas.openxmlformats.org/officeDocument/2006/relationships/slideLayout" Target="../slideLayouts/slideLayout16.xml"/><Relationship Id="rId11" Type="http://schemas.openxmlformats.org/officeDocument/2006/relationships/slideLayout" Target="../slideLayouts/slideLayout15.xml"/><Relationship Id="rId10" Type="http://schemas.openxmlformats.org/officeDocument/2006/relationships/slideLayout" Target="../slideLayouts/slideLayout14.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25.xml"/><Relationship Id="rId8" Type="http://schemas.openxmlformats.org/officeDocument/2006/relationships/slideLayout" Target="../slideLayouts/slideLayout24.xml"/><Relationship Id="rId7" Type="http://schemas.openxmlformats.org/officeDocument/2006/relationships/slideLayout" Target="../slideLayouts/slideLayout23.xml"/><Relationship Id="rId6" Type="http://schemas.openxmlformats.org/officeDocument/2006/relationships/slideLayout" Target="../slideLayouts/slideLayout22.xml"/><Relationship Id="rId5" Type="http://schemas.openxmlformats.org/officeDocument/2006/relationships/slideLayout" Target="../slideLayouts/slideLayout21.xml"/><Relationship Id="rId4" Type="http://schemas.openxmlformats.org/officeDocument/2006/relationships/slideLayout" Target="../slideLayouts/slideLayout20.xml"/><Relationship Id="rId3" Type="http://schemas.openxmlformats.org/officeDocument/2006/relationships/slideLayout" Target="../slideLayouts/slideLayout19.xml"/><Relationship Id="rId2" Type="http://schemas.openxmlformats.org/officeDocument/2006/relationships/slideLayout" Target="../slideLayouts/slideLayout18.xml"/><Relationship Id="rId16" Type="http://schemas.openxmlformats.org/officeDocument/2006/relationships/theme" Target="../theme/theme4.xml"/><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27.xml"/><Relationship Id="rId10" Type="http://schemas.openxmlformats.org/officeDocument/2006/relationships/slideLayout" Target="../slideLayouts/slideLayout26.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noFill/>
        <a:effectLst/>
      </p:bgPr>
    </p:bg>
    <p:spTree>
      <p:nvGrpSpPr>
        <p:cNvPr id="1" name=""/>
        <p:cNvGrpSpPr/>
        <p:nvPr/>
      </p:nvGrpSpPr>
      <p:grpSpPr>
        <a:xfrm>
          <a:off x="0" y="0"/>
          <a:ext cx="0" cy="0"/>
          <a:chOff x="0" y="0"/>
          <a:chExt cx="0" cy="0"/>
        </a:xfrm>
      </p:grpSpPr>
      <p:pic>
        <p:nvPicPr>
          <p:cNvPr id="7" name="图片 6" descr="12"/>
          <p:cNvPicPr>
            <a:picLocks noChangeAspect="1"/>
          </p:cNvPicPr>
          <p:nvPr userDrawn="1"/>
        </p:nvPicPr>
        <p:blipFill>
          <a:blip r:embed="rId4"/>
          <a:stretch>
            <a:fillRect/>
          </a:stretch>
        </p:blipFill>
        <p:spPr>
          <a:xfrm>
            <a:off x="0" y="2"/>
            <a:ext cx="12192000" cy="6857365"/>
          </a:xfrm>
          <a:prstGeom prst="rect">
            <a:avLst/>
          </a:prstGeom>
        </p:spPr>
      </p:pic>
      <p:pic>
        <p:nvPicPr>
          <p:cNvPr id="8" name="图片 7" descr="11"/>
          <p:cNvPicPr>
            <a:picLocks noChangeAspect="1"/>
          </p:cNvPicPr>
          <p:nvPr userDrawn="1"/>
        </p:nvPicPr>
        <p:blipFill>
          <a:blip r:embed="rId5"/>
          <a:stretch>
            <a:fillRect/>
          </a:stretch>
        </p:blipFill>
        <p:spPr>
          <a:xfrm>
            <a:off x="1" y="5271770"/>
            <a:ext cx="12192635" cy="1344930"/>
          </a:xfrm>
          <a:prstGeom prst="rect">
            <a:avLst/>
          </a:prstGeom>
        </p:spPr>
      </p:pic>
      <p:pic>
        <p:nvPicPr>
          <p:cNvPr id="9" name="图片 8" descr="10"/>
          <p:cNvPicPr>
            <a:picLocks noChangeAspect="1"/>
          </p:cNvPicPr>
          <p:nvPr userDrawn="1"/>
        </p:nvPicPr>
        <p:blipFill>
          <a:blip r:embed="rId6"/>
          <a:stretch>
            <a:fillRect/>
          </a:stretch>
        </p:blipFill>
        <p:spPr>
          <a:xfrm>
            <a:off x="9716135" y="6067427"/>
            <a:ext cx="2099311" cy="146685"/>
          </a:xfrm>
          <a:prstGeom prst="rect">
            <a:avLst/>
          </a:prstGeom>
        </p:spPr>
      </p:pic>
      <p:pic>
        <p:nvPicPr>
          <p:cNvPr id="3" name="图片 2"/>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16747" y="162225"/>
            <a:ext cx="2469997" cy="659078"/>
          </a:xfrm>
          <a:prstGeom prst="rect">
            <a:avLst/>
          </a:prstGeom>
        </p:spPr>
      </p:pic>
    </p:spTree>
    <p:custDataLst>
      <p:tags r:id="rId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685800" rtl="0" eaLnBrk="1" fontAlgn="auto" latinLnBrk="0" hangingPunct="1">
        <a:lnSpc>
          <a:spcPct val="100000"/>
        </a:lnSpc>
        <a:spcBef>
          <a:spcPct val="0"/>
        </a:spcBef>
        <a:buNone/>
        <a:defRPr sz="2700" b="1" u="none" strike="noStrike" kern="1200" cap="none" spc="225"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3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514350" indent="-171450" algn="l" defTabSz="685800" rtl="0" eaLnBrk="1" fontAlgn="auto" latinLnBrk="0" hangingPunct="1">
        <a:lnSpc>
          <a:spcPct val="120000"/>
        </a:lnSpc>
        <a:spcBef>
          <a:spcPts val="0"/>
        </a:spcBef>
        <a:spcAft>
          <a:spcPts val="450"/>
        </a:spcAft>
        <a:buFont typeface="Arial" panose="020B0604020202020204" pitchFamily="34" charset="0"/>
        <a:buChar char="●"/>
        <a:tabLst>
          <a:tab pos="1207135" algn="l"/>
          <a:tab pos="1207135" algn="l"/>
          <a:tab pos="1207135" algn="l"/>
          <a:tab pos="1207135" algn="l"/>
        </a:tabLst>
        <a:defRPr sz="120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857250" indent="-171450" algn="l" defTabSz="685800" rtl="0" eaLnBrk="1" fontAlgn="auto" latinLnBrk="0" hangingPunct="1">
        <a:lnSpc>
          <a:spcPct val="120000"/>
        </a:lnSpc>
        <a:spcBef>
          <a:spcPts val="0"/>
        </a:spcBef>
        <a:spcAft>
          <a:spcPts val="450"/>
        </a:spcAft>
        <a:buFont typeface="Arial" panose="020B0604020202020204" pitchFamily="34" charset="0"/>
        <a:buChar char="●"/>
        <a:defRPr sz="120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200150" indent="-171450" algn="l" defTabSz="685800" rtl="0" eaLnBrk="1" fontAlgn="auto" latinLnBrk="0" hangingPunct="1">
        <a:lnSpc>
          <a:spcPct val="120000"/>
        </a:lnSpc>
        <a:spcBef>
          <a:spcPts val="0"/>
        </a:spcBef>
        <a:spcAft>
          <a:spcPts val="225"/>
        </a:spcAft>
        <a:buFont typeface="Wingdings" panose="05000000000000000000" charset="0"/>
        <a:buChar char=""/>
        <a:defRPr sz="10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543050" indent="-171450" algn="l" defTabSz="685800" rtl="0" eaLnBrk="1" fontAlgn="auto" latinLnBrk="0" hangingPunct="1">
        <a:lnSpc>
          <a:spcPct val="120000"/>
        </a:lnSpc>
        <a:spcBef>
          <a:spcPts val="0"/>
        </a:spcBef>
        <a:spcAft>
          <a:spcPts val="225"/>
        </a:spcAft>
        <a:buFont typeface="Arial" panose="020B0604020202020204" pitchFamily="34" charset="0"/>
        <a:buChar char="•"/>
        <a:defRPr sz="10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noFill/>
        <a:effectLst/>
      </p:bgPr>
    </p:bg>
    <p:spTree>
      <p:nvGrpSpPr>
        <p:cNvPr id="1" name=""/>
        <p:cNvGrpSpPr/>
        <p:nvPr/>
      </p:nvGrpSpPr>
      <p:grpSpPr>
        <a:xfrm>
          <a:off x="0" y="0"/>
          <a:ext cx="0" cy="0"/>
          <a:chOff x="0" y="0"/>
          <a:chExt cx="0" cy="0"/>
        </a:xfrm>
      </p:grpSpPr>
      <p:pic>
        <p:nvPicPr>
          <p:cNvPr id="7" name="图片 6" descr="12"/>
          <p:cNvPicPr>
            <a:picLocks noChangeAspect="1"/>
          </p:cNvPicPr>
          <p:nvPr userDrawn="1"/>
        </p:nvPicPr>
        <p:blipFill>
          <a:blip r:embed="rId2"/>
          <a:stretch>
            <a:fillRect/>
          </a:stretch>
        </p:blipFill>
        <p:spPr>
          <a:xfrm>
            <a:off x="0" y="2"/>
            <a:ext cx="12192000" cy="6857365"/>
          </a:xfrm>
          <a:prstGeom prst="rect">
            <a:avLst/>
          </a:prstGeom>
        </p:spPr>
      </p:pic>
      <p:pic>
        <p:nvPicPr>
          <p:cNvPr id="2" name="图片 1"/>
          <p:cNvPicPr>
            <a:picLocks noChangeAspect="1"/>
          </p:cNvPicPr>
          <p:nvPr userDrawn="1"/>
        </p:nvPicPr>
        <p:blipFill>
          <a:blip r:embed="rId3"/>
          <a:stretch>
            <a:fillRect/>
          </a:stretch>
        </p:blipFill>
        <p:spPr>
          <a:xfrm>
            <a:off x="0" y="4022725"/>
            <a:ext cx="12192000" cy="2834640"/>
          </a:xfrm>
          <a:prstGeom prst="rect">
            <a:avLst/>
          </a:prstGeom>
        </p:spPr>
      </p:pic>
      <p:pic>
        <p:nvPicPr>
          <p:cNvPr id="5" name="图片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10556" y="182880"/>
            <a:ext cx="2678272" cy="792480"/>
          </a:xfrm>
          <a:prstGeom prst="rect">
            <a:avLst/>
          </a:prstGeom>
        </p:spPr>
      </p:pic>
    </p:spTree>
    <p:custDataLst>
      <p:tags r:id="rId5"/>
    </p:custDataLst>
  </p:cSld>
  <p:clrMap bg1="lt1" tx1="dk1" bg2="lt2" tx2="dk2" accent1="accent1" accent2="accent2" accent3="accent3" accent4="accent4" accent5="accent5" accent6="accent6" hlink="hlink" folHlink="folHlink"/>
  <p:sldLayoutIdLst>
    <p:sldLayoutId id="2147483653" r:id="rId1"/>
  </p:sldLayoutIdLst>
  <p:txStyles>
    <p:titleStyle>
      <a:lvl1pPr algn="l" defTabSz="685800" rtl="0" eaLnBrk="1" fontAlgn="auto" latinLnBrk="0" hangingPunct="1">
        <a:lnSpc>
          <a:spcPct val="100000"/>
        </a:lnSpc>
        <a:spcBef>
          <a:spcPct val="0"/>
        </a:spcBef>
        <a:buNone/>
        <a:defRPr sz="2700" b="1" u="none" strike="noStrike" kern="1200" cap="none" spc="225"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3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514350" indent="-171450" algn="l" defTabSz="685800" rtl="0" eaLnBrk="1" fontAlgn="auto" latinLnBrk="0" hangingPunct="1">
        <a:lnSpc>
          <a:spcPct val="120000"/>
        </a:lnSpc>
        <a:spcBef>
          <a:spcPts val="0"/>
        </a:spcBef>
        <a:spcAft>
          <a:spcPts val="450"/>
        </a:spcAft>
        <a:buFont typeface="Arial" panose="020B0604020202020204" pitchFamily="34" charset="0"/>
        <a:buChar char="●"/>
        <a:tabLst>
          <a:tab pos="1207135" algn="l"/>
          <a:tab pos="1207135" algn="l"/>
          <a:tab pos="1207135" algn="l"/>
          <a:tab pos="1207135" algn="l"/>
        </a:tabLst>
        <a:defRPr sz="120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857250" indent="-171450" algn="l" defTabSz="685800" rtl="0" eaLnBrk="1" fontAlgn="auto" latinLnBrk="0" hangingPunct="1">
        <a:lnSpc>
          <a:spcPct val="120000"/>
        </a:lnSpc>
        <a:spcBef>
          <a:spcPts val="0"/>
        </a:spcBef>
        <a:spcAft>
          <a:spcPts val="450"/>
        </a:spcAft>
        <a:buFont typeface="Arial" panose="020B0604020202020204" pitchFamily="34" charset="0"/>
        <a:buChar char="●"/>
        <a:defRPr sz="120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200150" indent="-171450" algn="l" defTabSz="685800" rtl="0" eaLnBrk="1" fontAlgn="auto" latinLnBrk="0" hangingPunct="1">
        <a:lnSpc>
          <a:spcPct val="120000"/>
        </a:lnSpc>
        <a:spcBef>
          <a:spcPts val="0"/>
        </a:spcBef>
        <a:spcAft>
          <a:spcPts val="225"/>
        </a:spcAft>
        <a:buFont typeface="Wingdings" panose="05000000000000000000" charset="0"/>
        <a:buChar char=""/>
        <a:defRPr sz="10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543050" indent="-171450" algn="l" defTabSz="685800" rtl="0" eaLnBrk="1" fontAlgn="auto" latinLnBrk="0" hangingPunct="1">
        <a:lnSpc>
          <a:spcPct val="120000"/>
        </a:lnSpc>
        <a:spcBef>
          <a:spcPts val="0"/>
        </a:spcBef>
        <a:spcAft>
          <a:spcPts val="225"/>
        </a:spcAft>
        <a:buFont typeface="Arial" panose="020B0604020202020204" pitchFamily="34" charset="0"/>
        <a:buChar char="•"/>
        <a:defRPr sz="1050" u="none" strike="noStrike" kern="1200" cap="none" spc="113"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fld>
            <a:endParaRPr lang="en-US" dirty="0"/>
          </a:p>
        </p:txBody>
      </p:sp>
      <p:pic>
        <p:nvPicPr>
          <p:cNvPr id="7" name="图片 6" descr="12"/>
          <p:cNvPicPr>
            <a:picLocks noChangeAspect="1"/>
          </p:cNvPicPr>
          <p:nvPr userDrawn="1"/>
        </p:nvPicPr>
        <p:blipFill>
          <a:blip r:embed="rId13"/>
          <a:stretch>
            <a:fillRect/>
          </a:stretch>
        </p:blipFill>
        <p:spPr>
          <a:xfrm>
            <a:off x="0" y="2"/>
            <a:ext cx="12192000" cy="6857365"/>
          </a:xfrm>
          <a:prstGeom prst="rect">
            <a:avLst/>
          </a:prstGeom>
        </p:spPr>
      </p:pic>
      <p:pic>
        <p:nvPicPr>
          <p:cNvPr id="8" name="图片 7"/>
          <p:cNvPicPr>
            <a:picLocks noChangeAspect="1"/>
          </p:cNvPicPr>
          <p:nvPr userDrawn="1"/>
        </p:nvPicPr>
        <p:blipFill>
          <a:blip r:embed="rId14"/>
          <a:stretch>
            <a:fillRect/>
          </a:stretch>
        </p:blipFill>
        <p:spPr>
          <a:xfrm>
            <a:off x="0" y="4022725"/>
            <a:ext cx="12192000" cy="2834640"/>
          </a:xfrm>
          <a:prstGeom prst="rect">
            <a:avLst/>
          </a:prstGeom>
        </p:spPr>
      </p:pic>
      <p:pic>
        <p:nvPicPr>
          <p:cNvPr id="9" name="图片 8"/>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16748" y="162225"/>
            <a:ext cx="2896716" cy="857370"/>
          </a:xfrm>
          <a:prstGeom prst="rect">
            <a:avLst/>
          </a:prstGeom>
        </p:spPr>
      </p:pic>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fld>
            <a:endParaRPr lang="en-US" dirty="0"/>
          </a:p>
        </p:txBody>
      </p:sp>
      <p:pic>
        <p:nvPicPr>
          <p:cNvPr id="7" name="图片 6" descr="12"/>
          <p:cNvPicPr>
            <a:picLocks noChangeAspect="1"/>
          </p:cNvPicPr>
          <p:nvPr userDrawn="1"/>
        </p:nvPicPr>
        <p:blipFill>
          <a:blip r:embed="rId12"/>
          <a:stretch>
            <a:fillRect/>
          </a:stretch>
        </p:blipFill>
        <p:spPr>
          <a:xfrm>
            <a:off x="0" y="2"/>
            <a:ext cx="12192000" cy="6857365"/>
          </a:xfrm>
          <a:prstGeom prst="rect">
            <a:avLst/>
          </a:prstGeom>
        </p:spPr>
      </p:pic>
      <p:pic>
        <p:nvPicPr>
          <p:cNvPr id="8" name="图片 7" descr="11"/>
          <p:cNvPicPr>
            <a:picLocks noChangeAspect="1"/>
          </p:cNvPicPr>
          <p:nvPr userDrawn="1"/>
        </p:nvPicPr>
        <p:blipFill>
          <a:blip r:embed="rId13"/>
          <a:stretch>
            <a:fillRect/>
          </a:stretch>
        </p:blipFill>
        <p:spPr>
          <a:xfrm>
            <a:off x="1" y="5271770"/>
            <a:ext cx="12192635" cy="1344930"/>
          </a:xfrm>
          <a:prstGeom prst="rect">
            <a:avLst/>
          </a:prstGeom>
        </p:spPr>
      </p:pic>
      <p:pic>
        <p:nvPicPr>
          <p:cNvPr id="9" name="图片 8" descr="10"/>
          <p:cNvPicPr>
            <a:picLocks noChangeAspect="1"/>
          </p:cNvPicPr>
          <p:nvPr userDrawn="1"/>
        </p:nvPicPr>
        <p:blipFill>
          <a:blip r:embed="rId14"/>
          <a:stretch>
            <a:fillRect/>
          </a:stretch>
        </p:blipFill>
        <p:spPr>
          <a:xfrm>
            <a:off x="9716135" y="6067427"/>
            <a:ext cx="2099311" cy="146685"/>
          </a:xfrm>
          <a:prstGeom prst="rect">
            <a:avLst/>
          </a:prstGeom>
        </p:spPr>
      </p:pic>
      <p:pic>
        <p:nvPicPr>
          <p:cNvPr id="10" name="图片 9"/>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316747" y="162225"/>
            <a:ext cx="2474121" cy="743466"/>
          </a:xfrm>
          <a:prstGeom prst="rect">
            <a:avLst/>
          </a:prstGeom>
        </p:spPr>
      </p:pic>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6.xml"/><Relationship Id="rId1"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3.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hyperlink" Target="https://arxiv.org/abs/2306.13643" TargetMode="External"/><Relationship Id="rId1" Type="http://schemas.openxmlformats.org/officeDocument/2006/relationships/hyperlink" Target="https://arxiv.org/abs/1911.11763#" TargetMode="Externa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hyperlink" Target="https://arxiv.org/abs/2306.13643" TargetMode="External"/><Relationship Id="rId1" Type="http://schemas.openxmlformats.org/officeDocument/2006/relationships/hyperlink" Target="https://arxiv.org/abs/1911.11763#"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hyperlink" Target="https://arxiv.org/abs/2306.13643" TargetMode="External"/><Relationship Id="rId1" Type="http://schemas.openxmlformats.org/officeDocument/2006/relationships/hyperlink" Target="https://arxiv.org/abs/1911.11763#"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1" Type="http://schemas.openxmlformats.org/officeDocument/2006/relationships/slideLayout" Target="../slideLayouts/slideLayout23.xml"/><Relationship Id="rId30" Type="http://schemas.openxmlformats.org/officeDocument/2006/relationships/tags" Target="../tags/tag31.xml"/><Relationship Id="rId3" Type="http://schemas.openxmlformats.org/officeDocument/2006/relationships/tags" Target="../tags/tag5.xml"/><Relationship Id="rId29" Type="http://schemas.openxmlformats.org/officeDocument/2006/relationships/tags" Target="../tags/tag30.xml"/><Relationship Id="rId28" Type="http://schemas.openxmlformats.org/officeDocument/2006/relationships/image" Target="../media/image8.png"/><Relationship Id="rId27" Type="http://schemas.openxmlformats.org/officeDocument/2006/relationships/tags" Target="../tags/tag29.xml"/><Relationship Id="rId26" Type="http://schemas.openxmlformats.org/officeDocument/2006/relationships/tags" Target="../tags/tag28.xml"/><Relationship Id="rId25" Type="http://schemas.openxmlformats.org/officeDocument/2006/relationships/tags" Target="../tags/tag27.xml"/><Relationship Id="rId24" Type="http://schemas.openxmlformats.org/officeDocument/2006/relationships/tags" Target="../tags/tag26.xml"/><Relationship Id="rId23" Type="http://schemas.openxmlformats.org/officeDocument/2006/relationships/tags" Target="../tags/tag25.xml"/><Relationship Id="rId22" Type="http://schemas.openxmlformats.org/officeDocument/2006/relationships/tags" Target="../tags/tag24.xml"/><Relationship Id="rId21" Type="http://schemas.openxmlformats.org/officeDocument/2006/relationships/tags" Target="../tags/tag23.xml"/><Relationship Id="rId20" Type="http://schemas.openxmlformats.org/officeDocument/2006/relationships/tags" Target="../tags/tag22.xml"/><Relationship Id="rId2" Type="http://schemas.openxmlformats.org/officeDocument/2006/relationships/tags" Target="../tags/tag4.xml"/><Relationship Id="rId19" Type="http://schemas.openxmlformats.org/officeDocument/2006/relationships/tags" Target="../tags/tag21.xml"/><Relationship Id="rId18" Type="http://schemas.openxmlformats.org/officeDocument/2006/relationships/tags" Target="../tags/tag20.xml"/><Relationship Id="rId17" Type="http://schemas.openxmlformats.org/officeDocument/2006/relationships/tags" Target="../tags/tag19.xml"/><Relationship Id="rId16" Type="http://schemas.openxmlformats.org/officeDocument/2006/relationships/tags" Target="../tags/tag18.xml"/><Relationship Id="rId15" Type="http://schemas.openxmlformats.org/officeDocument/2006/relationships/tags" Target="../tags/tag17.xml"/><Relationship Id="rId14" Type="http://schemas.openxmlformats.org/officeDocument/2006/relationships/tags" Target="../tags/tag16.xml"/><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3.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3.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image" Target="../media/image11.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15000"/>
          </a:blip>
          <a:stretch>
            <a:fillRect/>
          </a:stretch>
        </a:blipFill>
        <a:effectLst/>
      </p:bgPr>
    </p:bg>
    <p:spTree>
      <p:nvGrpSpPr>
        <p:cNvPr id="1" name=""/>
        <p:cNvGrpSpPr/>
        <p:nvPr/>
      </p:nvGrpSpPr>
      <p:grpSpPr>
        <a:xfrm>
          <a:off x="0" y="0"/>
          <a:ext cx="0" cy="0"/>
          <a:chOff x="0" y="0"/>
          <a:chExt cx="0" cy="0"/>
        </a:xfrm>
      </p:grpSpPr>
      <p:sp>
        <p:nvSpPr>
          <p:cNvPr id="3" name="文本框 2"/>
          <p:cNvSpPr txBox="1"/>
          <p:nvPr/>
        </p:nvSpPr>
        <p:spPr>
          <a:xfrm>
            <a:off x="762635" y="2145665"/>
            <a:ext cx="10840720" cy="3185795"/>
          </a:xfrm>
          <a:prstGeom prst="rect">
            <a:avLst/>
          </a:prstGeom>
          <a:noFill/>
        </p:spPr>
        <p:txBody>
          <a:bodyPr wrap="square" rtlCol="0">
            <a:noAutofit/>
          </a:bodyPr>
          <a:p>
            <a:pPr algn="ctr"/>
            <a:r>
              <a:rPr lang="zh-CN" altLang="en-US" sz="4800" b="1">
                <a:latin typeface="宋体" panose="02010600030101010101" pitchFamily="2" charset="-122"/>
                <a:ea typeface="宋体" panose="02010600030101010101" pitchFamily="2" charset="-122"/>
              </a:rPr>
              <a:t>特征（检测</a:t>
            </a:r>
            <a:r>
              <a:rPr lang="zh-CN" altLang="en-US" sz="4800" b="1">
                <a:latin typeface="宋体" panose="02010600030101010101" pitchFamily="2" charset="-122"/>
                <a:ea typeface="宋体" panose="02010600030101010101" pitchFamily="2" charset="-122"/>
                <a:sym typeface="+mn-ea"/>
              </a:rPr>
              <a:t>）</a:t>
            </a:r>
            <a:r>
              <a:rPr lang="zh-CN" altLang="en-US" sz="4800" b="1">
                <a:latin typeface="宋体" panose="02010600030101010101" pitchFamily="2" charset="-122"/>
                <a:ea typeface="宋体" panose="02010600030101010101" pitchFamily="2" charset="-122"/>
              </a:rPr>
              <a:t>匹配算法集</a:t>
            </a:r>
            <a:endParaRPr lang="zh-CN" altLang="en-US" sz="4800" b="1">
              <a:latin typeface="宋体" panose="02010600030101010101" pitchFamily="2" charset="-122"/>
              <a:ea typeface="宋体" panose="02010600030101010101" pitchFamily="2" charset="-122"/>
            </a:endParaRPr>
          </a:p>
        </p:txBody>
      </p:sp>
      <p:sp>
        <p:nvSpPr>
          <p:cNvPr id="4" name="文本框 3"/>
          <p:cNvSpPr txBox="1"/>
          <p:nvPr/>
        </p:nvSpPr>
        <p:spPr>
          <a:xfrm>
            <a:off x="9702165" y="5523230"/>
            <a:ext cx="2130425" cy="1153160"/>
          </a:xfrm>
          <a:prstGeom prst="rect">
            <a:avLst/>
          </a:prstGeom>
          <a:noFill/>
        </p:spPr>
        <p:txBody>
          <a:bodyPr wrap="square" rtlCol="0">
            <a:noAutofit/>
          </a:bodyPr>
          <a:p>
            <a:pPr>
              <a:lnSpc>
                <a:spcPct val="125000"/>
              </a:lnSpc>
              <a:spcBef>
                <a:spcPts val="0"/>
              </a:spcBef>
              <a:spcAft>
                <a:spcPts val="0"/>
              </a:spcAft>
            </a:pPr>
            <a:r>
              <a:rPr lang="zh-CN" altLang="en-US" sz="2400" b="1">
                <a:latin typeface="宋体" panose="02010600030101010101" pitchFamily="2" charset="-122"/>
                <a:ea typeface="宋体" panose="02010600030101010101" pitchFamily="2" charset="-122"/>
                <a:cs typeface="宋体" panose="02010600030101010101" pitchFamily="2" charset="-122"/>
              </a:rPr>
              <a:t>郏俊豪</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nSpc>
                <a:spcPct val="125000"/>
              </a:lnSpc>
              <a:spcBef>
                <a:spcPts val="0"/>
              </a:spcBef>
              <a:spcAft>
                <a:spcPts val="0"/>
              </a:spcAft>
            </a:pPr>
            <a:r>
              <a:rPr lang="zh-CN" altLang="en-US" sz="2400" b="1">
                <a:latin typeface="宋体" panose="02010600030101010101" pitchFamily="2" charset="-122"/>
                <a:ea typeface="宋体" panose="02010600030101010101" pitchFamily="2" charset="-122"/>
                <a:cs typeface="宋体" panose="02010600030101010101" pitchFamily="2" charset="-122"/>
              </a:rPr>
              <a:t>智能</a:t>
            </a:r>
            <a:r>
              <a:rPr lang="en-US" altLang="zh-CN" sz="2400" b="1">
                <a:latin typeface="宋体" panose="02010600030101010101" pitchFamily="2" charset="-122"/>
                <a:ea typeface="宋体" panose="02010600030101010101" pitchFamily="2" charset="-122"/>
                <a:cs typeface="宋体" panose="02010600030101010101" pitchFamily="2" charset="-122"/>
              </a:rPr>
              <a:t>222</a:t>
            </a:r>
            <a:r>
              <a:rPr lang="zh-CN" altLang="en-US" sz="2400" b="1">
                <a:latin typeface="宋体" panose="02010600030101010101" pitchFamily="2" charset="-122"/>
                <a:ea typeface="宋体" panose="02010600030101010101" pitchFamily="2" charset="-122"/>
                <a:cs typeface="宋体" panose="02010600030101010101" pitchFamily="2" charset="-122"/>
              </a:rPr>
              <a:t>班</a:t>
            </a:r>
            <a:endParaRPr lang="en-US" altLang="zh-CN" sz="2400" b="1">
              <a:latin typeface="宋体" panose="02010600030101010101" pitchFamily="2" charset="-122"/>
              <a:ea typeface="宋体" panose="02010600030101010101" pitchFamily="2" charset="-122"/>
              <a:cs typeface="宋体" panose="02010600030101010101" pitchFamily="2" charset="-122"/>
            </a:endParaRPr>
          </a:p>
          <a:p>
            <a:pPr>
              <a:lnSpc>
                <a:spcPct val="125000"/>
              </a:lnSpc>
              <a:spcBef>
                <a:spcPts val="0"/>
              </a:spcBef>
              <a:spcAft>
                <a:spcPts val="0"/>
              </a:spcAft>
            </a:pPr>
            <a:endParaRPr lang="zh-CN" altLang="en-US" sz="2400" b="1">
              <a:latin typeface="宋体" panose="02010600030101010101" pitchFamily="2" charset="-122"/>
              <a:ea typeface="宋体" panose="02010600030101010101" pitchFamily="2" charset="-122"/>
              <a:cs typeface="宋体" panose="02010600030101010101" pitchFamily="2" charset="-122"/>
            </a:endParaRPr>
          </a:p>
        </p:txBody>
      </p:sp>
      <p:sp>
        <p:nvSpPr>
          <p:cNvPr id="7" name="文本框 6"/>
          <p:cNvSpPr txBox="1"/>
          <p:nvPr/>
        </p:nvSpPr>
        <p:spPr>
          <a:xfrm>
            <a:off x="2498725" y="2920365"/>
            <a:ext cx="8112125" cy="521970"/>
          </a:xfrm>
          <a:prstGeom prst="rect">
            <a:avLst/>
          </a:prstGeom>
          <a:noFill/>
        </p:spPr>
        <p:txBody>
          <a:bodyPr wrap="square" rtlCol="0">
            <a:spAutoFit/>
          </a:bodyPr>
          <a:p>
            <a:r>
              <a:rPr sz="2800">
                <a:latin typeface="Times New Roman" panose="02020603050405020304" charset="0"/>
                <a:cs typeface="Times New Roman" panose="02020603050405020304" charset="0"/>
              </a:rPr>
              <a:t>Set </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of</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 feature</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 (</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detection</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 </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matching </a:t>
            </a:r>
            <a:r>
              <a:rPr lang="en-US" sz="2800">
                <a:latin typeface="Times New Roman" panose="02020603050405020304" charset="0"/>
                <a:cs typeface="Times New Roman" panose="02020603050405020304" charset="0"/>
              </a:rPr>
              <a:t> </a:t>
            </a:r>
            <a:r>
              <a:rPr sz="2800">
                <a:latin typeface="Times New Roman" panose="02020603050405020304" charset="0"/>
                <a:cs typeface="Times New Roman" panose="02020603050405020304" charset="0"/>
              </a:rPr>
              <a:t>algorithms</a:t>
            </a:r>
            <a:endParaRPr sz="2800">
              <a:latin typeface="Times New Roman" panose="02020603050405020304" charset="0"/>
              <a:cs typeface="Times New Roman" panose="02020603050405020304" charset="0"/>
            </a:endParaRPr>
          </a:p>
        </p:txBody>
      </p:sp>
      <p:cxnSp>
        <p:nvCxnSpPr>
          <p:cNvPr id="8" name="直接连接符 7"/>
          <p:cNvCxnSpPr/>
          <p:nvPr/>
        </p:nvCxnSpPr>
        <p:spPr>
          <a:xfrm>
            <a:off x="2498725" y="2920365"/>
            <a:ext cx="7566660" cy="19050"/>
          </a:xfrm>
          <a:prstGeom prst="line">
            <a:avLst/>
          </a:prstGeom>
          <a:ln w="12700" cap="rnd" cmpd="sng">
            <a:solidFill>
              <a:schemeClr val="tx1"/>
            </a:solidFill>
            <a:prstDash val="sysDot"/>
            <a:roun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01650" y="803275"/>
            <a:ext cx="4118610" cy="645160"/>
          </a:xfrm>
          <a:prstGeom prst="rect">
            <a:avLst/>
          </a:prstGeom>
          <a:noFill/>
        </p:spPr>
        <p:txBody>
          <a:bodyPr wrap="square" rtlCol="0">
            <a:spAutoFit/>
          </a:bodyPr>
          <a:p>
            <a:r>
              <a:rPr lang="en-US" altLang="zh-CN" sz="3200" b="1">
                <a:sym typeface="+mn-ea"/>
              </a:rPr>
              <a:t>·</a:t>
            </a:r>
            <a:r>
              <a:rPr lang="en-US" altLang="zh-CN" sz="3600" b="1">
                <a:sym typeface="+mn-ea"/>
              </a:rPr>
              <a:t> </a:t>
            </a:r>
            <a:r>
              <a:rPr lang="zh-CN" altLang="en-US" sz="3200">
                <a:solidFill>
                  <a:schemeClr val="tx1">
                    <a:lumMod val="50000"/>
                    <a:lumOff val="50000"/>
                  </a:schemeClr>
                </a:solidFill>
                <a:sym typeface="+mn-ea"/>
              </a:rPr>
              <a:t>随机抽样一致匹配</a:t>
            </a:r>
            <a:endParaRPr lang="zh-CN" altLang="en-US" sz="3200">
              <a:solidFill>
                <a:schemeClr val="tx1">
                  <a:lumMod val="50000"/>
                  <a:lumOff val="50000"/>
                </a:schemeClr>
              </a:solidFill>
              <a:latin typeface="Times New Roman" panose="02020603050405020304" charset="0"/>
              <a:cs typeface="Times New Roman" panose="02020603050405020304" charset="0"/>
              <a:sym typeface="+mn-ea"/>
            </a:endParaRPr>
          </a:p>
        </p:txBody>
      </p:sp>
      <p:sp>
        <p:nvSpPr>
          <p:cNvPr id="3" name="文本框 2"/>
          <p:cNvSpPr txBox="1"/>
          <p:nvPr/>
        </p:nvSpPr>
        <p:spPr>
          <a:xfrm>
            <a:off x="262255" y="1391285"/>
            <a:ext cx="10497820" cy="4459605"/>
          </a:xfrm>
          <a:prstGeom prst="rect">
            <a:avLst/>
          </a:prstGeom>
          <a:noFill/>
        </p:spPr>
        <p:txBody>
          <a:bodyPr wrap="square" rtlCol="0">
            <a:noAutofit/>
          </a:bodyPr>
          <a:p>
            <a:pPr indent="457200">
              <a:lnSpc>
                <a:spcPct val="150000"/>
              </a:lnSpc>
            </a:pPr>
            <a:r>
              <a:rPr lang="en-US" altLang="zh-CN" sz="2000"/>
              <a:t>1.</a:t>
            </a:r>
            <a:r>
              <a:rPr lang="zh-CN" altLang="en-US" sz="2000"/>
              <a:t>在基于某种策略进行初步匹配的关键点中随机抽取一些关键点对，由这些点对确定一个</a:t>
            </a:r>
            <a:endParaRPr lang="zh-CN" altLang="en-US" sz="2000"/>
          </a:p>
          <a:p>
            <a:pPr indent="457200">
              <a:lnSpc>
                <a:spcPct val="150000"/>
              </a:lnSpc>
            </a:pPr>
            <a:r>
              <a:rPr lang="zh-CN" altLang="en-US" sz="2000"/>
              <a:t> </a:t>
            </a:r>
            <a:r>
              <a:rPr lang="en-US" altLang="zh-CN" sz="2000"/>
              <a:t>  </a:t>
            </a:r>
            <a:r>
              <a:rPr lang="zh-CN" altLang="en-US" sz="2000"/>
              <a:t>相关模型。</a:t>
            </a:r>
            <a:endParaRPr lang="zh-CN" altLang="en-US" sz="2000"/>
          </a:p>
          <a:p>
            <a:pPr indent="457200">
              <a:lnSpc>
                <a:spcPct val="150000"/>
              </a:lnSpc>
            </a:pPr>
            <a:r>
              <a:rPr lang="en-US" altLang="zh-CN" sz="2000"/>
              <a:t>2.</a:t>
            </a:r>
            <a:r>
              <a:rPr lang="zh-CN" altLang="en-US" sz="2000"/>
              <a:t>用这个模型检查其他初步匹配的关键点，将基本满足模型的称为</a:t>
            </a:r>
            <a:r>
              <a:rPr lang="en-US" altLang="zh-CN" sz="2000"/>
              <a:t>”</a:t>
            </a:r>
            <a:r>
              <a:rPr lang="zh-CN" altLang="en-US" sz="2000"/>
              <a:t>内点</a:t>
            </a:r>
            <a:r>
              <a:rPr lang="en-US" altLang="zh-CN" sz="2000"/>
              <a:t>”</a:t>
            </a:r>
            <a:r>
              <a:rPr lang="zh-CN" altLang="en-US" sz="2000"/>
              <a:t>，记录内点</a:t>
            </a:r>
            <a:r>
              <a:rPr lang="zh-CN" altLang="en-US" sz="2000"/>
              <a:t>数量。</a:t>
            </a:r>
            <a:endParaRPr lang="zh-CN" altLang="en-US" sz="2000"/>
          </a:p>
          <a:p>
            <a:pPr indent="457200">
              <a:lnSpc>
                <a:spcPct val="150000"/>
              </a:lnSpc>
            </a:pPr>
            <a:r>
              <a:rPr lang="en-US" altLang="zh-CN" sz="2000"/>
              <a:t>3.</a:t>
            </a:r>
            <a:r>
              <a:rPr lang="zh-CN" altLang="en-US" sz="2000"/>
              <a:t>多次随机抽取关键点对、建立相关模型，重复操作，取</a:t>
            </a:r>
            <a:r>
              <a:rPr lang="en-US" altLang="zh-CN" sz="2000"/>
              <a:t>“</a:t>
            </a:r>
            <a:r>
              <a:rPr lang="zh-CN" altLang="en-US" sz="2000"/>
              <a:t>内点</a:t>
            </a:r>
            <a:r>
              <a:rPr lang="en-US" altLang="zh-CN" sz="2000"/>
              <a:t>”</a:t>
            </a:r>
            <a:r>
              <a:rPr lang="zh-CN" altLang="en-US" sz="2000"/>
              <a:t>最多的模型，该模型即为</a:t>
            </a:r>
            <a:endParaRPr lang="zh-CN" altLang="en-US" sz="2000"/>
          </a:p>
          <a:p>
            <a:pPr indent="457200">
              <a:lnSpc>
                <a:spcPct val="150000"/>
              </a:lnSpc>
            </a:pPr>
            <a:r>
              <a:rPr lang="zh-CN" altLang="en-US" sz="2000"/>
              <a:t> </a:t>
            </a:r>
            <a:r>
              <a:rPr lang="en-US" altLang="zh-CN" sz="2000"/>
              <a:t>  </a:t>
            </a:r>
            <a:r>
              <a:rPr lang="zh-CN" altLang="en-US" sz="2000"/>
              <a:t>最佳匹配结果，该模型的所有</a:t>
            </a:r>
            <a:r>
              <a:rPr lang="en-US" altLang="zh-CN" sz="2000">
                <a:sym typeface="+mn-ea"/>
              </a:rPr>
              <a:t>“</a:t>
            </a:r>
            <a:r>
              <a:rPr lang="zh-CN" altLang="en-US" sz="2000">
                <a:sym typeface="+mn-ea"/>
              </a:rPr>
              <a:t>内点</a:t>
            </a:r>
            <a:r>
              <a:rPr lang="en-US" altLang="zh-CN" sz="2000">
                <a:sym typeface="+mn-ea"/>
              </a:rPr>
              <a:t>”</a:t>
            </a:r>
            <a:r>
              <a:rPr lang="zh-CN" altLang="en-US" sz="2000"/>
              <a:t>保留，非内点</a:t>
            </a:r>
            <a:r>
              <a:rPr lang="zh-CN" altLang="en-US" sz="2000"/>
              <a:t>去除。</a:t>
            </a:r>
            <a:endParaRPr lang="zh-CN" altLang="en-US" sz="2000"/>
          </a:p>
        </p:txBody>
      </p:sp>
      <p:sp>
        <p:nvSpPr>
          <p:cNvPr id="4" name="文本框 3"/>
          <p:cNvSpPr txBox="1"/>
          <p:nvPr/>
        </p:nvSpPr>
        <p:spPr>
          <a:xfrm>
            <a:off x="4035425" y="1022985"/>
            <a:ext cx="7575550" cy="398780"/>
          </a:xfrm>
          <a:prstGeom prst="rect">
            <a:avLst/>
          </a:prstGeom>
          <a:noFill/>
        </p:spPr>
        <p:txBody>
          <a:bodyPr wrap="square" rtlCol="0">
            <a:spAutoFit/>
          </a:bodyPr>
          <a:p>
            <a:r>
              <a:rPr lang="zh-CN" altLang="en-US" sz="2000"/>
              <a:t>（匹配后的</a:t>
            </a:r>
            <a:r>
              <a:rPr lang="en-US" altLang="zh-CN" sz="2000"/>
              <a:t>“</a:t>
            </a:r>
            <a:r>
              <a:rPr lang="zh-CN" altLang="en-US" sz="2000"/>
              <a:t>再匹配</a:t>
            </a:r>
            <a:r>
              <a:rPr lang="en-US" altLang="zh-CN" sz="2000"/>
              <a:t>”</a:t>
            </a:r>
            <a:r>
              <a:rPr lang="zh-CN" altLang="en-US" sz="2000"/>
              <a:t>、</a:t>
            </a:r>
            <a:r>
              <a:rPr lang="zh-CN" altLang="en-US" sz="2000"/>
              <a:t>验证，有效地剔除匹配错误的</a:t>
            </a:r>
            <a:r>
              <a:rPr lang="zh-CN" altLang="en-US" sz="2000"/>
              <a:t>点）</a:t>
            </a:r>
            <a:endParaRPr lang="zh-CN" altLang="en-US"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33400" y="2962910"/>
            <a:ext cx="10238740" cy="1382395"/>
          </a:xfrm>
          <a:prstGeom prst="rect">
            <a:avLst/>
          </a:prstGeom>
          <a:noFill/>
        </p:spPr>
        <p:txBody>
          <a:bodyPr wrap="square" rtlCol="0">
            <a:noAutofit/>
          </a:bodyPr>
          <a:p>
            <a:r>
              <a:rPr lang="en-US" altLang="zh-CN" sz="4000" b="1">
                <a:latin typeface="Times New Roman" panose="02020603050405020304" charset="0"/>
                <a:cs typeface="Times New Roman" panose="02020603050405020304" charset="0"/>
              </a:rPr>
              <a:t>· </a:t>
            </a:r>
            <a:r>
              <a:rPr lang="en-US" altLang="zh-CN" sz="3200">
                <a:latin typeface="Times New Roman" panose="02020603050405020304" charset="0"/>
                <a:cs typeface="Times New Roman" panose="02020603050405020304" charset="0"/>
              </a:rPr>
              <a:t>LightGlue.2023</a:t>
            </a:r>
            <a:endParaRPr lang="en-US" altLang="zh-CN" sz="3200">
              <a:latin typeface="Times New Roman" panose="02020603050405020304" charset="0"/>
              <a:cs typeface="Times New Roman" panose="02020603050405020304" charset="0"/>
            </a:endParaRPr>
          </a:p>
        </p:txBody>
      </p:sp>
      <p:sp>
        <p:nvSpPr>
          <p:cNvPr id="3" name="文本框 2"/>
          <p:cNvSpPr txBox="1"/>
          <p:nvPr/>
        </p:nvSpPr>
        <p:spPr>
          <a:xfrm>
            <a:off x="643255" y="5615305"/>
            <a:ext cx="8427720" cy="1242695"/>
          </a:xfrm>
          <a:prstGeom prst="rect">
            <a:avLst/>
          </a:prstGeom>
          <a:noFill/>
        </p:spPr>
        <p:txBody>
          <a:bodyPr wrap="square" rtlCol="0">
            <a:noAutofit/>
          </a:bodyPr>
          <a:p>
            <a:r>
              <a:rPr lang="zh-CN" altLang="en-US" sz="2000"/>
              <a:t>论文地址：</a:t>
            </a:r>
            <a:r>
              <a:rPr lang="en-US" altLang="zh-CN" sz="2000"/>
              <a:t>SuperGlue  </a:t>
            </a:r>
            <a:r>
              <a:rPr lang="zh-CN" altLang="en-US" sz="2000">
                <a:sym typeface="+mn-ea"/>
                <a:hlinkClick r:id="rId1" action="ppaction://hlinkfile"/>
              </a:rPr>
              <a:t>https://arxiv.org/abs/1911.11763</a:t>
            </a:r>
            <a:br>
              <a:rPr lang="zh-CN" altLang="en-US" sz="2000"/>
            </a:br>
            <a:r>
              <a:rPr lang="en-US" altLang="zh-CN" sz="2000"/>
              <a:t>                      LightGlue    </a:t>
            </a:r>
            <a:r>
              <a:rPr lang="zh-CN" altLang="en-US" sz="2000">
                <a:hlinkClick r:id="rId2" action="ppaction://hlinkfile"/>
              </a:rPr>
              <a:t>https://arxiv.org/abs/2306.13643</a:t>
            </a:r>
            <a:endParaRPr lang="zh-CN" altLang="en-US" sz="2000">
              <a:hlinkClick r:id="rId2" action="ppaction://hlinkfile"/>
            </a:endParaRPr>
          </a:p>
        </p:txBody>
      </p:sp>
      <p:pic>
        <p:nvPicPr>
          <p:cNvPr id="6" name="图片 5"/>
          <p:cNvPicPr>
            <a:picLocks noChangeAspect="1"/>
          </p:cNvPicPr>
          <p:nvPr/>
        </p:nvPicPr>
        <p:blipFill>
          <a:blip r:embed="rId3"/>
          <a:stretch>
            <a:fillRect/>
          </a:stretch>
        </p:blipFill>
        <p:spPr>
          <a:xfrm>
            <a:off x="728980" y="3742690"/>
            <a:ext cx="5715000" cy="929640"/>
          </a:xfrm>
          <a:prstGeom prst="rect">
            <a:avLst/>
          </a:prstGeom>
        </p:spPr>
      </p:pic>
      <p:sp>
        <p:nvSpPr>
          <p:cNvPr id="7" name="文本框 6"/>
          <p:cNvSpPr txBox="1"/>
          <p:nvPr/>
        </p:nvSpPr>
        <p:spPr>
          <a:xfrm>
            <a:off x="292100" y="1068070"/>
            <a:ext cx="10567670" cy="1105535"/>
          </a:xfrm>
          <a:prstGeom prst="rect">
            <a:avLst/>
          </a:prstGeom>
        </p:spPr>
        <p:txBody>
          <a:bodyPr>
            <a:noAutofit/>
          </a:bodyPr>
          <a:p>
            <a:pPr marL="152400" indent="0">
              <a:lnSpc>
                <a:spcPts val="1680"/>
              </a:lnSpc>
              <a:spcBef>
                <a:spcPts val="200"/>
              </a:spcBef>
              <a:spcAft>
                <a:spcPts val="700"/>
              </a:spcAft>
            </a:pPr>
            <a:r>
              <a:rPr lang="en-US" altLang="zh-CN" sz="2000" i="0">
                <a:solidFill>
                  <a:srgbClr val="000000"/>
                </a:solidFill>
                <a:latin typeface="Lucida Grande"/>
                <a:ea typeface="Lucida Grande"/>
              </a:rPr>
              <a:t>·</a:t>
            </a:r>
            <a:r>
              <a:rPr lang="en-US" altLang="zh-CN" sz="3200" i="0">
                <a:solidFill>
                  <a:srgbClr val="000000"/>
                </a:solidFill>
                <a:latin typeface="Times New Roman" panose="02020603050405020304" charset="0"/>
                <a:ea typeface="Lucida Grande"/>
                <a:cs typeface="Times New Roman" panose="02020603050405020304" charset="0"/>
              </a:rPr>
              <a:t>SuperGlue.2020</a:t>
            </a:r>
            <a:endParaRPr lang="en-US" altLang="zh-CN" sz="3200" i="0">
              <a:solidFill>
                <a:srgbClr val="000000"/>
              </a:solidFill>
              <a:latin typeface="Times New Roman" panose="02020603050405020304" charset="0"/>
              <a:ea typeface="Lucida Grande"/>
              <a:cs typeface="Times New Roman" panose="02020603050405020304" charset="0"/>
            </a:endParaRPr>
          </a:p>
        </p:txBody>
      </p:sp>
      <p:pic>
        <p:nvPicPr>
          <p:cNvPr id="8" name="图片 7"/>
          <p:cNvPicPr>
            <a:picLocks noChangeAspect="1"/>
          </p:cNvPicPr>
          <p:nvPr/>
        </p:nvPicPr>
        <p:blipFill>
          <a:blip r:embed="rId4"/>
          <a:stretch>
            <a:fillRect/>
          </a:stretch>
        </p:blipFill>
        <p:spPr>
          <a:xfrm>
            <a:off x="728980" y="1569720"/>
            <a:ext cx="7315200" cy="8458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2999740" y="520065"/>
            <a:ext cx="8360410" cy="438785"/>
          </a:xfrm>
          <a:prstGeom prst="rect">
            <a:avLst/>
          </a:prstGeom>
          <a:noFill/>
        </p:spPr>
        <p:txBody>
          <a:bodyPr wrap="square" rtlCol="0">
            <a:noAutofit/>
          </a:bodyPr>
          <a:p>
            <a:r>
              <a:rPr lang="en-US" altLang="zh-CN" sz="1600"/>
              <a:t>SuperGlue  </a:t>
            </a:r>
            <a:r>
              <a:rPr lang="zh-CN" altLang="en-US" sz="1600">
                <a:sym typeface="+mn-ea"/>
                <a:hlinkClick r:id="rId1" action="ppaction://hlinkfile"/>
              </a:rPr>
              <a:t>https://arxiv.org/abs/1911.11763</a:t>
            </a:r>
            <a:r>
              <a:rPr lang="en-US" altLang="zh-CN" sz="1600">
                <a:sym typeface="+mn-ea"/>
              </a:rPr>
              <a:t>     </a:t>
            </a:r>
            <a:r>
              <a:rPr lang="en-US" altLang="zh-CN" sz="1600"/>
              <a:t>LightGlue    </a:t>
            </a:r>
            <a:r>
              <a:rPr lang="zh-CN" altLang="en-US" sz="1600">
                <a:hlinkClick r:id="rId2" action="ppaction://hlinkfile"/>
              </a:rPr>
              <a:t>https://arxiv.org/abs/2306.13643</a:t>
            </a:r>
            <a:endParaRPr lang="zh-CN" altLang="en-US" sz="1600">
              <a:hlinkClick r:id="rId2" action="ppaction://hlinkfile"/>
            </a:endParaRPr>
          </a:p>
        </p:txBody>
      </p:sp>
      <p:sp>
        <p:nvSpPr>
          <p:cNvPr id="4" name="文本框 3"/>
          <p:cNvSpPr txBox="1"/>
          <p:nvPr/>
        </p:nvSpPr>
        <p:spPr>
          <a:xfrm>
            <a:off x="292100" y="1068070"/>
            <a:ext cx="10567670" cy="645795"/>
          </a:xfrm>
          <a:prstGeom prst="rect">
            <a:avLst/>
          </a:prstGeom>
        </p:spPr>
        <p:txBody>
          <a:bodyPr>
            <a:noAutofit/>
          </a:bodyPr>
          <a:p>
            <a:pPr marL="152400" indent="0">
              <a:lnSpc>
                <a:spcPts val="1680"/>
              </a:lnSpc>
              <a:spcBef>
                <a:spcPts val="200"/>
              </a:spcBef>
              <a:spcAft>
                <a:spcPts val="700"/>
              </a:spcAft>
            </a:pPr>
            <a:r>
              <a:rPr lang="en-US" altLang="zh-CN" sz="2000" i="0">
                <a:solidFill>
                  <a:srgbClr val="000000"/>
                </a:solidFill>
                <a:latin typeface="Lucida Grande"/>
                <a:ea typeface="Lucida Grande"/>
              </a:rPr>
              <a:t>·</a:t>
            </a:r>
            <a:r>
              <a:rPr lang="en-US" altLang="zh-CN" sz="3200" i="0">
                <a:solidFill>
                  <a:srgbClr val="000000"/>
                </a:solidFill>
                <a:latin typeface="Times New Roman" panose="02020603050405020304" charset="0"/>
                <a:ea typeface="Lucida Grande"/>
                <a:cs typeface="Times New Roman" panose="02020603050405020304" charset="0"/>
              </a:rPr>
              <a:t>SuperGlue</a:t>
            </a:r>
            <a:r>
              <a:rPr lang="zh-CN" altLang="en-US" sz="3200" i="0">
                <a:solidFill>
                  <a:srgbClr val="000000"/>
                </a:solidFill>
                <a:latin typeface="Times New Roman" panose="02020603050405020304" charset="0"/>
                <a:ea typeface="Lucida Grande"/>
                <a:cs typeface="Times New Roman" panose="02020603050405020304" charset="0"/>
              </a:rPr>
              <a:t>：</a:t>
            </a:r>
            <a:r>
              <a:rPr lang="zh-CN" altLang="en-US" sz="2400" i="0">
                <a:solidFill>
                  <a:srgbClr val="000000"/>
                </a:solidFill>
                <a:latin typeface="Times New Roman" panose="02020603050405020304" charset="0"/>
                <a:ea typeface="Lucida Grande"/>
                <a:cs typeface="Times New Roman" panose="02020603050405020304" charset="0"/>
              </a:rPr>
              <a:t>Learning Feature Matching with Graph Neural Networks</a:t>
            </a:r>
            <a:endParaRPr lang="zh-CN" altLang="en-US" sz="2400" i="0">
              <a:solidFill>
                <a:srgbClr val="000000"/>
              </a:solidFill>
              <a:latin typeface="Times New Roman" panose="02020603050405020304" charset="0"/>
              <a:ea typeface="Lucida Grande"/>
              <a:cs typeface="Times New Roman" panose="02020603050405020304" charset="0"/>
            </a:endParaRPr>
          </a:p>
        </p:txBody>
      </p:sp>
      <p:sp>
        <p:nvSpPr>
          <p:cNvPr id="5" name="文本框 4"/>
          <p:cNvSpPr txBox="1"/>
          <p:nvPr/>
        </p:nvSpPr>
        <p:spPr>
          <a:xfrm>
            <a:off x="498475" y="1416685"/>
            <a:ext cx="10861675" cy="4419600"/>
          </a:xfrm>
          <a:prstGeom prst="rect">
            <a:avLst/>
          </a:prstGeom>
          <a:noFill/>
        </p:spPr>
        <p:txBody>
          <a:bodyPr wrap="square" rtlCol="0">
            <a:noAutofit/>
          </a:bodyPr>
          <a:p>
            <a:pPr>
              <a:lnSpc>
                <a:spcPct val="150000"/>
              </a:lnSpc>
            </a:pPr>
            <a:r>
              <a:rPr lang="zh-CN" altLang="en-US" sz="2000"/>
              <a:t>（</a:t>
            </a:r>
            <a:r>
              <a:rPr lang="en-US" altLang="zh-CN" sz="2000"/>
              <a:t>1</a:t>
            </a:r>
            <a:r>
              <a:rPr lang="zh-CN" altLang="en-US" sz="2000"/>
              <a:t>）特征融合。将两张图片中的每个关键点的</a:t>
            </a:r>
            <a:r>
              <a:rPr lang="zh-CN" altLang="en-US" sz="2000" b="1"/>
              <a:t>位置信息</a:t>
            </a:r>
            <a:r>
              <a:rPr lang="zh-CN" altLang="en-US" sz="2000"/>
              <a:t>和其</a:t>
            </a:r>
            <a:r>
              <a:rPr lang="zh-CN" altLang="en-US" sz="2000" b="1"/>
              <a:t>描述子</a:t>
            </a:r>
            <a:r>
              <a:rPr lang="zh-CN" altLang="en-US" sz="2000"/>
              <a:t>融合。</a:t>
            </a:r>
            <a:endParaRPr lang="zh-CN" altLang="en-US" sz="2000"/>
          </a:p>
          <a:p>
            <a:pPr>
              <a:lnSpc>
                <a:spcPct val="150000"/>
              </a:lnSpc>
            </a:pPr>
            <a:r>
              <a:rPr lang="zh-CN" altLang="en-US" sz="2000"/>
              <a:t>（</a:t>
            </a:r>
            <a:r>
              <a:rPr lang="en-US" altLang="zh-CN" sz="2000"/>
              <a:t>2</a:t>
            </a:r>
            <a:r>
              <a:rPr lang="zh-CN" altLang="en-US" sz="2000"/>
              <a:t>）图神经网络。把两张图片的所有关键点当作图节点并相互连接</a:t>
            </a:r>
            <a:endParaRPr lang="zh-CN" altLang="en-US" sz="2000"/>
          </a:p>
          <a:p>
            <a:pPr>
              <a:lnSpc>
                <a:spcPct val="150000"/>
              </a:lnSpc>
            </a:pPr>
            <a:r>
              <a:rPr lang="en-US" altLang="zh-CN" sz="2000"/>
              <a:t>           </a:t>
            </a:r>
            <a:r>
              <a:rPr lang="zh-CN" altLang="en-US" sz="2000"/>
              <a:t>有两种边：</a:t>
            </a:r>
            <a:r>
              <a:rPr lang="en-US" altLang="zh-CN" sz="2000"/>
              <a:t> </a:t>
            </a:r>
            <a:r>
              <a:rPr lang="zh-CN" altLang="en-US" sz="2000"/>
              <a:t>①自边，即同一图片的</a:t>
            </a:r>
            <a:r>
              <a:rPr lang="zh-CN" altLang="en-US" sz="2000"/>
              <a:t>关键点连线；②跨边，即不同图片的关键点</a:t>
            </a:r>
            <a:r>
              <a:rPr lang="zh-CN" altLang="en-US" sz="2000"/>
              <a:t>连线。</a:t>
            </a:r>
            <a:endParaRPr lang="zh-CN" altLang="en-US" sz="2000"/>
          </a:p>
          <a:p>
            <a:pPr>
              <a:lnSpc>
                <a:spcPct val="150000"/>
              </a:lnSpc>
            </a:pPr>
            <a:r>
              <a:rPr lang="zh-CN" altLang="en-US" sz="2000"/>
              <a:t>（</a:t>
            </a:r>
            <a:r>
              <a:rPr lang="en-US" altLang="zh-CN" sz="2000"/>
              <a:t>3</a:t>
            </a:r>
            <a:r>
              <a:rPr lang="zh-CN" altLang="en-US" sz="2000"/>
              <a:t>）</a:t>
            </a:r>
            <a:r>
              <a:rPr lang="en-US" altLang="zh-CN" sz="2000" b="1"/>
              <a:t>”</a:t>
            </a:r>
            <a:r>
              <a:rPr lang="zh-CN" altLang="en-US" sz="2000" b="1"/>
              <a:t>训练</a:t>
            </a:r>
            <a:r>
              <a:rPr lang="en-US" altLang="zh-CN" sz="2000" b="1"/>
              <a:t>”</a:t>
            </a:r>
            <a:r>
              <a:rPr lang="en-US" altLang="zh-CN" sz="2000"/>
              <a:t>---</a:t>
            </a:r>
            <a:r>
              <a:rPr lang="zh-CN" altLang="en-US" sz="2000"/>
              <a:t>信息传递与增强。两种机制交替</a:t>
            </a:r>
            <a:r>
              <a:rPr lang="zh-CN" altLang="en-US" sz="2000"/>
              <a:t>更新：</a:t>
            </a:r>
            <a:endParaRPr lang="zh-CN" altLang="en-US" sz="2000"/>
          </a:p>
          <a:p>
            <a:pPr>
              <a:lnSpc>
                <a:spcPct val="150000"/>
              </a:lnSpc>
            </a:pPr>
            <a:r>
              <a:rPr lang="zh-CN" altLang="en-US" sz="2000"/>
              <a:t> </a:t>
            </a:r>
            <a:r>
              <a:rPr lang="en-US" altLang="zh-CN" sz="2000"/>
              <a:t>     </a:t>
            </a:r>
            <a:r>
              <a:rPr lang="zh-CN" altLang="en-US" sz="2000"/>
              <a:t>①利用自注意力机制处理自边，突出每个关键点与其它点的关联和差异；</a:t>
            </a:r>
            <a:br>
              <a:rPr lang="zh-CN" altLang="en-US" sz="2000"/>
            </a:br>
            <a:r>
              <a:rPr lang="zh-CN" altLang="en-US" sz="2000"/>
              <a:t> </a:t>
            </a:r>
            <a:r>
              <a:rPr lang="en-US" altLang="zh-CN" sz="2000"/>
              <a:t>     </a:t>
            </a:r>
            <a:r>
              <a:rPr lang="zh-CN" altLang="en-US" sz="2000"/>
              <a:t>②利用交叉注意力处理跨边，将两张图之间的关键点进行相似度比较，增强匹配</a:t>
            </a:r>
            <a:r>
              <a:rPr lang="zh-CN" altLang="en-US" sz="2000"/>
              <a:t>信息。</a:t>
            </a:r>
            <a:endParaRPr lang="zh-CN" altLang="en-US" sz="2000"/>
          </a:p>
          <a:p>
            <a:pPr>
              <a:lnSpc>
                <a:spcPct val="150000"/>
              </a:lnSpc>
            </a:pPr>
            <a:r>
              <a:rPr lang="zh-CN" altLang="en-US" sz="2000"/>
              <a:t>（</a:t>
            </a:r>
            <a:r>
              <a:rPr lang="en-US" altLang="zh-CN" sz="2000"/>
              <a:t>4</a:t>
            </a:r>
            <a:r>
              <a:rPr lang="zh-CN" altLang="en-US" sz="2000"/>
              <a:t>）最优匹配求解。计算两张图关键点之间的匹配度得分矩阵，使用</a:t>
            </a:r>
            <a:r>
              <a:rPr lang="en-US" altLang="zh-CN" sz="2000"/>
              <a:t>Sinkhorn</a:t>
            </a:r>
            <a:r>
              <a:rPr lang="zh-CN" altLang="en-US" sz="2000"/>
              <a:t>算法求解最优的</a:t>
            </a:r>
            <a:r>
              <a:rPr lang="en-US" altLang="zh-CN" sz="2000"/>
              <a:t>               </a:t>
            </a:r>
            <a:endParaRPr lang="en-US" altLang="zh-CN" sz="2000"/>
          </a:p>
          <a:p>
            <a:pPr>
              <a:lnSpc>
                <a:spcPct val="150000"/>
              </a:lnSpc>
            </a:pPr>
            <a:r>
              <a:rPr lang="en-US" altLang="zh-CN" sz="2000"/>
              <a:t>           </a:t>
            </a:r>
            <a:r>
              <a:rPr lang="zh-CN" altLang="en-US" sz="2000"/>
              <a:t>特征分配矩阵，找到最优的特征点匹配</a:t>
            </a:r>
            <a:r>
              <a:rPr lang="zh-CN" altLang="en-US" sz="2000"/>
              <a:t>方案。</a:t>
            </a:r>
            <a:endParaRPr lang="zh-CN" altLang="en-US" sz="2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2999740" y="520065"/>
            <a:ext cx="8360410" cy="438785"/>
          </a:xfrm>
          <a:prstGeom prst="rect">
            <a:avLst/>
          </a:prstGeom>
          <a:noFill/>
        </p:spPr>
        <p:txBody>
          <a:bodyPr wrap="square" rtlCol="0">
            <a:noAutofit/>
          </a:bodyPr>
          <a:p>
            <a:r>
              <a:rPr lang="en-US" altLang="zh-CN" sz="1600"/>
              <a:t>SuperGlue  </a:t>
            </a:r>
            <a:r>
              <a:rPr lang="zh-CN" altLang="en-US" sz="1600">
                <a:sym typeface="+mn-ea"/>
                <a:hlinkClick r:id="rId1" action="ppaction://hlinkfile"/>
              </a:rPr>
              <a:t>https://arxiv.org/abs/1911.11763</a:t>
            </a:r>
            <a:r>
              <a:rPr lang="en-US" altLang="zh-CN" sz="1600">
                <a:sym typeface="+mn-ea"/>
              </a:rPr>
              <a:t>     </a:t>
            </a:r>
            <a:r>
              <a:rPr lang="en-US" altLang="zh-CN" sz="1600"/>
              <a:t>LightGlue    </a:t>
            </a:r>
            <a:r>
              <a:rPr lang="zh-CN" altLang="en-US" sz="1600">
                <a:hlinkClick r:id="rId2" action="ppaction://hlinkfile"/>
              </a:rPr>
              <a:t>https://arxiv.org/abs/2306.13643</a:t>
            </a:r>
            <a:endParaRPr lang="zh-CN" altLang="en-US" sz="1600">
              <a:hlinkClick r:id="rId2" action="ppaction://hlinkfile"/>
            </a:endParaRPr>
          </a:p>
        </p:txBody>
      </p:sp>
      <p:sp>
        <p:nvSpPr>
          <p:cNvPr id="4" name="文本框 3"/>
          <p:cNvSpPr txBox="1"/>
          <p:nvPr/>
        </p:nvSpPr>
        <p:spPr>
          <a:xfrm>
            <a:off x="358775" y="1068070"/>
            <a:ext cx="10567670" cy="645795"/>
          </a:xfrm>
          <a:prstGeom prst="rect">
            <a:avLst/>
          </a:prstGeom>
        </p:spPr>
        <p:txBody>
          <a:bodyPr>
            <a:noAutofit/>
          </a:bodyPr>
          <a:p>
            <a:pPr marL="152400" indent="0">
              <a:lnSpc>
                <a:spcPts val="1680"/>
              </a:lnSpc>
              <a:spcBef>
                <a:spcPts val="200"/>
              </a:spcBef>
              <a:spcAft>
                <a:spcPts val="700"/>
              </a:spcAft>
            </a:pPr>
            <a:r>
              <a:rPr lang="en-US" altLang="zh-CN" sz="2000" i="0">
                <a:solidFill>
                  <a:srgbClr val="000000"/>
                </a:solidFill>
                <a:latin typeface="Lucida Grande"/>
                <a:ea typeface="Lucida Grande"/>
              </a:rPr>
              <a:t>·</a:t>
            </a:r>
            <a:r>
              <a:rPr lang="en-US" altLang="zh-CN" sz="3200" i="0">
                <a:solidFill>
                  <a:srgbClr val="000000"/>
                </a:solidFill>
                <a:latin typeface="Times New Roman" panose="02020603050405020304" charset="0"/>
                <a:ea typeface="Lucida Grande"/>
                <a:cs typeface="Times New Roman" panose="02020603050405020304" charset="0"/>
              </a:rPr>
              <a:t>LightGlue</a:t>
            </a:r>
            <a:r>
              <a:rPr lang="zh-CN" altLang="en-US" sz="3200" i="0">
                <a:solidFill>
                  <a:srgbClr val="000000"/>
                </a:solidFill>
                <a:latin typeface="Times New Roman" panose="02020603050405020304" charset="0"/>
                <a:ea typeface="Lucida Grande"/>
                <a:cs typeface="Times New Roman" panose="02020603050405020304" charset="0"/>
              </a:rPr>
              <a:t>：</a:t>
            </a:r>
            <a:r>
              <a:rPr lang="zh-CN" altLang="en-US" sz="2400" i="0">
                <a:solidFill>
                  <a:srgbClr val="000000"/>
                </a:solidFill>
                <a:latin typeface="Times New Roman" panose="02020603050405020304" charset="0"/>
                <a:ea typeface="Lucida Grande"/>
                <a:cs typeface="Times New Roman" panose="02020603050405020304" charset="0"/>
              </a:rPr>
              <a:t>Local Feature Matching at Light Speed</a:t>
            </a:r>
            <a:endParaRPr lang="zh-CN" altLang="en-US" sz="2400" i="0">
              <a:solidFill>
                <a:srgbClr val="000000"/>
              </a:solidFill>
              <a:latin typeface="Times New Roman" panose="02020603050405020304" charset="0"/>
              <a:ea typeface="Lucida Grande"/>
              <a:cs typeface="Times New Roman" panose="02020603050405020304" charset="0"/>
            </a:endParaRPr>
          </a:p>
          <a:p>
            <a:pPr marL="152400" indent="0">
              <a:lnSpc>
                <a:spcPts val="1680"/>
              </a:lnSpc>
              <a:spcBef>
                <a:spcPts val="200"/>
              </a:spcBef>
              <a:spcAft>
                <a:spcPts val="700"/>
              </a:spcAft>
            </a:pPr>
            <a:r>
              <a:rPr lang="zh-CN" altLang="en-US" sz="3200" i="0">
                <a:solidFill>
                  <a:srgbClr val="000000"/>
                </a:solidFill>
                <a:latin typeface="Times New Roman" panose="02020603050405020304" charset="0"/>
                <a:ea typeface="Lucida Grande"/>
                <a:cs typeface="Times New Roman" panose="02020603050405020304" charset="0"/>
              </a:rPr>
              <a:t> </a:t>
            </a:r>
            <a:endParaRPr lang="zh-CN" altLang="en-US" sz="3200" i="0">
              <a:solidFill>
                <a:srgbClr val="000000"/>
              </a:solidFill>
              <a:latin typeface="Times New Roman" panose="02020603050405020304" charset="0"/>
              <a:ea typeface="Lucida Grande"/>
              <a:cs typeface="Times New Roman" panose="02020603050405020304" charset="0"/>
            </a:endParaRPr>
          </a:p>
        </p:txBody>
      </p:sp>
      <p:sp>
        <p:nvSpPr>
          <p:cNvPr id="2" name="文本框 1"/>
          <p:cNvSpPr txBox="1"/>
          <p:nvPr/>
        </p:nvSpPr>
        <p:spPr>
          <a:xfrm>
            <a:off x="674370" y="1435735"/>
            <a:ext cx="10842625" cy="5314950"/>
          </a:xfrm>
          <a:prstGeom prst="rect">
            <a:avLst/>
          </a:prstGeom>
          <a:noFill/>
        </p:spPr>
        <p:txBody>
          <a:bodyPr wrap="square" rtlCol="0">
            <a:noAutofit/>
          </a:bodyPr>
          <a:p>
            <a:pPr>
              <a:lnSpc>
                <a:spcPct val="150000"/>
              </a:lnSpc>
            </a:pPr>
            <a:r>
              <a:rPr lang="zh-CN" altLang="en-US" sz="2000">
                <a:latin typeface="Times New Roman" panose="02020603050405020304" charset="0"/>
                <a:cs typeface="Times New Roman" panose="02020603050405020304" charset="0"/>
              </a:rPr>
              <a:t>SuperGlue</a:t>
            </a:r>
            <a:r>
              <a:rPr lang="zh-CN" altLang="en-US" sz="2000"/>
              <a:t> 是稀疏匹配领域性能较好的算法，但存在训练难度大、计算资源需求高等问题</a:t>
            </a:r>
            <a:r>
              <a:rPr lang="zh-CN" altLang="en-US"/>
              <a:t>。</a:t>
            </a:r>
            <a:endParaRPr lang="zh-CN" altLang="en-US"/>
          </a:p>
          <a:p>
            <a:pPr>
              <a:lnSpc>
                <a:spcPct val="150000"/>
              </a:lnSpc>
            </a:pPr>
            <a:r>
              <a:rPr lang="en-US" altLang="zh-CN" sz="2000">
                <a:latin typeface="Times New Roman" panose="02020603050405020304" charset="0"/>
                <a:cs typeface="Times New Roman" panose="02020603050405020304" charset="0"/>
              </a:rPr>
              <a:t>LightGlue</a:t>
            </a:r>
            <a:r>
              <a:rPr lang="zh-CN" altLang="en-US" sz="2000"/>
              <a:t>是</a:t>
            </a:r>
            <a:r>
              <a:rPr lang="en-US" altLang="zh-CN" sz="2000"/>
              <a:t>SuperGlue</a:t>
            </a:r>
            <a:r>
              <a:rPr lang="zh-CN" altLang="en-US" sz="2000"/>
              <a:t>的改进版。</a:t>
            </a:r>
            <a:endParaRPr lang="zh-CN" altLang="en-US" sz="2000"/>
          </a:p>
          <a:p>
            <a:pPr>
              <a:lnSpc>
                <a:spcPct val="150000"/>
              </a:lnSpc>
            </a:pPr>
            <a:br>
              <a:rPr lang="zh-CN" altLang="en-US" sz="2000"/>
            </a:br>
            <a:r>
              <a:rPr lang="zh-CN" altLang="en-US" sz="2000"/>
              <a:t>（</a:t>
            </a:r>
            <a:r>
              <a:rPr lang="en-US" altLang="zh-CN" sz="2000"/>
              <a:t>1</a:t>
            </a:r>
            <a:r>
              <a:rPr lang="zh-CN" altLang="en-US" sz="2000"/>
              <a:t>）多层结构。由多个包含自注意力和交叉注意力单元的相同层组成。</a:t>
            </a:r>
            <a:br>
              <a:rPr lang="zh-CN" altLang="en-US" sz="2000"/>
            </a:br>
            <a:r>
              <a:rPr lang="zh-CN" altLang="en-US" sz="2000"/>
              <a:t>（</a:t>
            </a:r>
            <a:r>
              <a:rPr lang="en-US" altLang="zh-CN" sz="2000"/>
              <a:t>2</a:t>
            </a:r>
            <a:r>
              <a:rPr lang="zh-CN" altLang="en-US" sz="2000"/>
              <a:t>）决策。每一层结束时，如果有足够比例的点是可信的，则停止</a:t>
            </a:r>
            <a:r>
              <a:rPr lang="zh-CN" altLang="en-US" sz="2000"/>
              <a:t>推理。</a:t>
            </a:r>
            <a:endParaRPr lang="zh-CN" altLang="en-US" sz="2000"/>
          </a:p>
          <a:p>
            <a:pPr>
              <a:lnSpc>
                <a:spcPct val="150000"/>
              </a:lnSpc>
            </a:pPr>
            <a:r>
              <a:rPr lang="zh-CN" altLang="en-US" sz="2000"/>
              <a:t>（</a:t>
            </a:r>
            <a:r>
              <a:rPr lang="en-US" altLang="zh-CN" sz="2000"/>
              <a:t>3</a:t>
            </a:r>
            <a:r>
              <a:rPr lang="zh-CN" altLang="en-US" sz="2000"/>
              <a:t>）预测。最后有一个轻量级的预测头，根据更新后的状态计算出特征的部分</a:t>
            </a:r>
            <a:r>
              <a:rPr lang="zh-CN" altLang="en-US" sz="2000"/>
              <a:t>匹配。</a:t>
            </a:r>
            <a:endParaRPr lang="zh-CN" altLang="en-US" sz="2000"/>
          </a:p>
          <a:p>
            <a:pPr>
              <a:lnSpc>
                <a:spcPct val="150000"/>
              </a:lnSpc>
            </a:pPr>
            <a:endParaRPr lang="zh-CN" altLang="en-US" sz="2000"/>
          </a:p>
          <a:p>
            <a:pPr>
              <a:lnSpc>
                <a:spcPct val="150000"/>
              </a:lnSpc>
            </a:pPr>
            <a:br>
              <a:rPr lang="zh-CN" altLang="en-US" sz="2000"/>
            </a:br>
            <a:r>
              <a:rPr lang="zh-CN" altLang="en-US" sz="2000"/>
              <a:t>缺点：对动态场景适应性并不好（缺乏</a:t>
            </a:r>
            <a:r>
              <a:rPr lang="zh-CN" altLang="en-US" sz="2000"/>
              <a:t>对时间信息的</a:t>
            </a:r>
            <a:r>
              <a:rPr lang="zh-CN" altLang="en-US" sz="2000"/>
              <a:t>利用）</a:t>
            </a:r>
            <a:endParaRPr lang="zh-CN" altLang="en-US" sz="2000"/>
          </a:p>
          <a:p>
            <a:pPr>
              <a:lnSpc>
                <a:spcPct val="150000"/>
              </a:lnSpc>
            </a:pPr>
            <a:endParaRPr lang="zh-CN" altLang="en-US"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736600" y="1282700"/>
            <a:ext cx="8667115" cy="5147945"/>
          </a:xfrm>
          <a:prstGeom prst="rect">
            <a:avLst/>
          </a:prstGeom>
          <a:noFill/>
        </p:spPr>
        <p:txBody>
          <a:bodyPr wrap="square" rtlCol="0">
            <a:noAutofit/>
          </a:bodyPr>
          <a:p>
            <a:pPr>
              <a:lnSpc>
                <a:spcPct val="150000"/>
              </a:lnSpc>
              <a:spcBef>
                <a:spcPts val="0"/>
              </a:spcBef>
              <a:spcAft>
                <a:spcPts val="0"/>
              </a:spcAft>
            </a:pPr>
            <a:r>
              <a:rPr lang="en-US" altLang="zh-CN" sz="2800"/>
              <a:t>1</a:t>
            </a:r>
            <a:r>
              <a:rPr lang="zh-CN" altLang="en-US" sz="2800"/>
              <a:t>、Brute-Force Matcher（暴力匹配）</a:t>
            </a:r>
            <a:endParaRPr lang="zh-CN" altLang="en-US" sz="2800"/>
          </a:p>
          <a:p>
            <a:pPr>
              <a:lnSpc>
                <a:spcPct val="150000"/>
              </a:lnSpc>
              <a:spcBef>
                <a:spcPts val="0"/>
              </a:spcBef>
              <a:spcAft>
                <a:spcPts val="0"/>
              </a:spcAft>
            </a:pPr>
            <a:r>
              <a:rPr lang="en-US" altLang="zh-CN" sz="2800"/>
              <a:t>2</a:t>
            </a:r>
            <a:r>
              <a:rPr lang="zh-CN" altLang="en-US" sz="2800"/>
              <a:t>、FLANN Matcher（</a:t>
            </a:r>
            <a:r>
              <a:rPr lang="zh-CN" altLang="en-US" sz="2800"/>
              <a:t>快速最近邻匹配）</a:t>
            </a:r>
            <a:endParaRPr lang="zh-CN" altLang="en-US" sz="2800"/>
          </a:p>
          <a:p>
            <a:pPr>
              <a:lnSpc>
                <a:spcPct val="150000"/>
              </a:lnSpc>
              <a:spcBef>
                <a:spcPts val="0"/>
              </a:spcBef>
              <a:spcAft>
                <a:spcPts val="0"/>
              </a:spcAft>
            </a:pPr>
            <a:r>
              <a:rPr lang="en-US" altLang="zh-CN" sz="2800"/>
              <a:t>3</a:t>
            </a:r>
            <a:r>
              <a:rPr lang="zh-CN" altLang="en-US" sz="2800"/>
              <a:t>、</a:t>
            </a:r>
            <a:r>
              <a:rPr lang="en-US" altLang="zh-CN" sz="2800"/>
              <a:t>ORB Matcher</a:t>
            </a:r>
            <a:endParaRPr lang="zh-CN" altLang="en-US" sz="2800"/>
          </a:p>
          <a:p>
            <a:pPr>
              <a:lnSpc>
                <a:spcPct val="150000"/>
              </a:lnSpc>
              <a:spcBef>
                <a:spcPts val="0"/>
              </a:spcBef>
              <a:spcAft>
                <a:spcPts val="0"/>
              </a:spcAft>
            </a:pPr>
            <a:r>
              <a:rPr lang="en-US" altLang="zh-CN" sz="2800">
                <a:solidFill>
                  <a:schemeClr val="tx1">
                    <a:lumMod val="50000"/>
                    <a:lumOff val="50000"/>
                  </a:schemeClr>
                </a:solidFill>
              </a:rPr>
              <a:t>4</a:t>
            </a:r>
            <a:r>
              <a:rPr lang="zh-CN" altLang="en-US" sz="2800">
                <a:solidFill>
                  <a:schemeClr val="tx1">
                    <a:lumMod val="50000"/>
                    <a:lumOff val="50000"/>
                  </a:schemeClr>
                </a:solidFill>
              </a:rPr>
              <a:t>、</a:t>
            </a:r>
            <a:r>
              <a:rPr lang="en-US" altLang="zh-CN" sz="2800">
                <a:solidFill>
                  <a:schemeClr val="tx1">
                    <a:lumMod val="50000"/>
                    <a:lumOff val="50000"/>
                  </a:schemeClr>
                </a:solidFill>
              </a:rPr>
              <a:t>RANSAC Matcher</a:t>
            </a:r>
            <a:r>
              <a:rPr lang="zh-CN" altLang="en-US" sz="2800">
                <a:solidFill>
                  <a:schemeClr val="tx1">
                    <a:lumMod val="50000"/>
                    <a:lumOff val="50000"/>
                  </a:schemeClr>
                </a:solidFill>
              </a:rPr>
              <a:t>（随机抽样一致匹配）</a:t>
            </a:r>
            <a:endParaRPr lang="zh-CN" altLang="en-US" sz="2800">
              <a:solidFill>
                <a:schemeClr val="tx1">
                  <a:lumMod val="50000"/>
                  <a:lumOff val="50000"/>
                </a:schemeClr>
              </a:solidFill>
            </a:endParaRPr>
          </a:p>
          <a:p>
            <a:pPr>
              <a:lnSpc>
                <a:spcPct val="150000"/>
              </a:lnSpc>
              <a:spcBef>
                <a:spcPts val="0"/>
              </a:spcBef>
              <a:spcAft>
                <a:spcPts val="0"/>
              </a:spcAft>
            </a:pPr>
            <a:r>
              <a:rPr lang="en-US" altLang="zh-CN" sz="2800" b="1"/>
              <a:t>5</a:t>
            </a:r>
            <a:r>
              <a:rPr lang="zh-CN" altLang="en-US" sz="2800" b="1"/>
              <a:t>、</a:t>
            </a:r>
            <a:r>
              <a:rPr lang="en-US" altLang="zh-CN" sz="2800" b="1"/>
              <a:t>SuperGlue</a:t>
            </a:r>
            <a:r>
              <a:rPr lang="zh-CN" altLang="en-US" sz="2800" b="1"/>
              <a:t>、</a:t>
            </a:r>
            <a:r>
              <a:rPr lang="en-US" altLang="zh-CN" sz="2800" b="1">
                <a:sym typeface="+mn-ea"/>
              </a:rPr>
              <a:t>LightGlue</a:t>
            </a:r>
            <a:r>
              <a:rPr lang="en-US" altLang="zh-CN" sz="2800" b="1"/>
              <a:t>	</a:t>
            </a:r>
            <a:endParaRPr lang="zh-CN" altLang="en-US" sz="2800" b="1"/>
          </a:p>
          <a:p>
            <a:pPr>
              <a:lnSpc>
                <a:spcPct val="125000"/>
              </a:lnSpc>
              <a:spcBef>
                <a:spcPts val="0"/>
              </a:spcBef>
              <a:spcAft>
                <a:spcPts val="0"/>
              </a:spcAft>
            </a:pPr>
            <a:endParaRPr lang="zh-CN" altLang="en-US" sz="28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39750" y="803275"/>
            <a:ext cx="5488940" cy="1469390"/>
          </a:xfrm>
          <a:prstGeom prst="rect">
            <a:avLst/>
          </a:prstGeom>
          <a:noFill/>
        </p:spPr>
        <p:txBody>
          <a:bodyPr wrap="square" rtlCol="0">
            <a:noAutofit/>
          </a:bodyPr>
          <a:p>
            <a:r>
              <a:rPr lang="en-US" altLang="zh-CN" sz="4000" b="1"/>
              <a:t>·</a:t>
            </a:r>
            <a:r>
              <a:rPr lang="en-US" altLang="zh-CN" sz="3200"/>
              <a:t> </a:t>
            </a:r>
            <a:r>
              <a:rPr lang="zh-CN" altLang="en-US" sz="3200"/>
              <a:t>先验知识</a:t>
            </a:r>
            <a:endParaRPr lang="zh-CN" altLang="en-US" sz="3200"/>
          </a:p>
        </p:txBody>
      </p:sp>
      <p:sp>
        <p:nvSpPr>
          <p:cNvPr id="3" name="文本框 2"/>
          <p:cNvSpPr txBox="1"/>
          <p:nvPr/>
        </p:nvSpPr>
        <p:spPr>
          <a:xfrm>
            <a:off x="539750" y="1530985"/>
            <a:ext cx="10706735" cy="4523105"/>
          </a:xfrm>
          <a:prstGeom prst="rect">
            <a:avLst/>
          </a:prstGeom>
          <a:noFill/>
        </p:spPr>
        <p:txBody>
          <a:bodyPr wrap="square" rtlCol="0">
            <a:noAutofit/>
          </a:bodyPr>
          <a:p>
            <a:pPr>
              <a:lnSpc>
                <a:spcPct val="150000"/>
              </a:lnSpc>
            </a:pPr>
            <a:r>
              <a:rPr lang="zh-CN" altLang="en-US" sz="2000" b="1"/>
              <a:t>（</a:t>
            </a:r>
            <a:r>
              <a:rPr lang="en-US" altLang="zh-CN" sz="2000" b="1"/>
              <a:t>1</a:t>
            </a:r>
            <a:r>
              <a:rPr lang="zh-CN" altLang="en-US" sz="2000" b="1"/>
              <a:t>）特征检测</a:t>
            </a:r>
            <a:endParaRPr lang="zh-CN" altLang="en-US" sz="2000" b="1"/>
          </a:p>
          <a:p>
            <a:pPr>
              <a:lnSpc>
                <a:spcPct val="150000"/>
              </a:lnSpc>
            </a:pPr>
            <a:r>
              <a:rPr lang="zh-CN" altLang="en-US" sz="2000"/>
              <a:t>对待匹配的两幅及以上的所有图像进行</a:t>
            </a:r>
            <a:r>
              <a:rPr lang="zh-CN" altLang="en-US" sz="2000" b="1"/>
              <a:t>特征检测</a:t>
            </a:r>
            <a:r>
              <a:rPr lang="zh-CN" altLang="en-US" sz="2000"/>
              <a:t>，得到各个图像所独有的特征点集合</a:t>
            </a:r>
            <a:endParaRPr lang="zh-CN" altLang="en-US" sz="2000"/>
          </a:p>
          <a:p>
            <a:pPr>
              <a:lnSpc>
                <a:spcPct val="150000"/>
              </a:lnSpc>
            </a:pPr>
            <a:r>
              <a:rPr lang="zh-CN" altLang="en-US" sz="2000" b="1"/>
              <a:t>（</a:t>
            </a:r>
            <a:r>
              <a:rPr lang="en-US" altLang="zh-CN" sz="2000" b="1"/>
              <a:t>2</a:t>
            </a:r>
            <a:r>
              <a:rPr lang="zh-CN" altLang="en-US" sz="2000" b="1"/>
              <a:t>）特征描述</a:t>
            </a:r>
            <a:endParaRPr lang="zh-CN" altLang="en-US" sz="2000" b="1"/>
          </a:p>
          <a:p>
            <a:pPr>
              <a:lnSpc>
                <a:spcPct val="150000"/>
              </a:lnSpc>
            </a:pPr>
            <a:r>
              <a:rPr lang="zh-CN" altLang="en-US" sz="2000"/>
              <a:t>描述每个特征点周围的局部外观，这种描述在光照、平移、尺度和平面内旋转的变化下是(理想的)不变的。通常会为每个特征点提供一个描述符向量。</a:t>
            </a:r>
            <a:endParaRPr lang="zh-CN" altLang="en-US" sz="2000"/>
          </a:p>
          <a:p>
            <a:pPr>
              <a:lnSpc>
                <a:spcPct val="150000"/>
              </a:lnSpc>
            </a:pPr>
            <a:r>
              <a:rPr lang="zh-CN" altLang="en-US" sz="2000" b="1"/>
              <a:t>（</a:t>
            </a:r>
            <a:r>
              <a:rPr lang="en-US" altLang="zh-CN" sz="2000" b="1"/>
              <a:t>3</a:t>
            </a:r>
            <a:r>
              <a:rPr lang="zh-CN" altLang="en-US" sz="2000" b="1"/>
              <a:t>）特征匹配</a:t>
            </a:r>
            <a:endParaRPr lang="en-US" altLang="zh-CN" sz="2000" b="1">
              <a:sym typeface="+mn-ea"/>
            </a:endParaRPr>
          </a:p>
          <a:p>
            <a:pPr>
              <a:lnSpc>
                <a:spcPct val="150000"/>
              </a:lnSpc>
            </a:pPr>
            <a:r>
              <a:rPr lang="zh-CN" altLang="en-US" sz="2000">
                <a:sym typeface="+mn-ea"/>
              </a:rPr>
              <a:t>特征匹配的工作就是使得每一副图特征点集合中的元素在其他图的集合中找到相对应的元素。</a:t>
            </a:r>
            <a:endParaRPr lang="zh-CN" altLang="en-US" sz="2000"/>
          </a:p>
          <a:p>
            <a:pPr>
              <a:lnSpc>
                <a:spcPct val="150000"/>
              </a:lnSpc>
            </a:pPr>
            <a:r>
              <a:rPr lang="zh-CN" altLang="en-US" sz="2000">
                <a:sym typeface="+mn-ea"/>
              </a:rPr>
              <a:t>一般而言，为一对一，不会出现一对多、多对一。</a:t>
            </a:r>
            <a:endParaRPr lang="zh-CN" altLang="en-US" sz="2000"/>
          </a:p>
          <a:p>
            <a:pPr>
              <a:lnSpc>
                <a:spcPct val="150000"/>
              </a:lnSpc>
            </a:pPr>
            <a:endParaRPr lang="zh-CN" altLang="en-US"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39750" y="803275"/>
            <a:ext cx="5488940" cy="1469390"/>
          </a:xfrm>
          <a:prstGeom prst="rect">
            <a:avLst/>
          </a:prstGeom>
          <a:noFill/>
        </p:spPr>
        <p:txBody>
          <a:bodyPr wrap="square" rtlCol="0">
            <a:noAutofit/>
          </a:bodyPr>
          <a:p>
            <a:r>
              <a:rPr lang="en-US" altLang="zh-CN" sz="4000" b="1"/>
              <a:t>·</a:t>
            </a:r>
            <a:r>
              <a:rPr lang="en-US" altLang="zh-CN" sz="3200"/>
              <a:t> </a:t>
            </a:r>
            <a:r>
              <a:rPr lang="zh-CN" altLang="en-US" sz="3200"/>
              <a:t>先验知识</a:t>
            </a:r>
            <a:endParaRPr lang="zh-CN" altLang="en-US" sz="3200"/>
          </a:p>
        </p:txBody>
      </p:sp>
      <p:sp>
        <p:nvSpPr>
          <p:cNvPr id="4" name="文本框 3"/>
          <p:cNvSpPr txBox="1"/>
          <p:nvPr/>
        </p:nvSpPr>
        <p:spPr>
          <a:xfrm>
            <a:off x="732155" y="1454785"/>
            <a:ext cx="10631805" cy="3602990"/>
          </a:xfrm>
          <a:prstGeom prst="rect">
            <a:avLst/>
          </a:prstGeom>
          <a:noFill/>
        </p:spPr>
        <p:txBody>
          <a:bodyPr wrap="square" rtlCol="0">
            <a:noAutofit/>
          </a:bodyPr>
          <a:p>
            <a:pPr>
              <a:lnSpc>
                <a:spcPct val="150000"/>
              </a:lnSpc>
            </a:pPr>
            <a:r>
              <a:rPr lang="zh-CN" altLang="en-US"/>
              <a:t>特征匹配需要计算两个描述符之间的距离，这样它们之间的差异被转换成一个单一的数字，可以用它作为一个简单的相似性度量。</a:t>
            </a:r>
            <a:endParaRPr lang="zh-CN" altLang="en-US"/>
          </a:p>
          <a:p>
            <a:pPr>
              <a:lnSpc>
                <a:spcPct val="150000"/>
              </a:lnSpc>
            </a:pPr>
            <a:r>
              <a:rPr lang="zh-CN" altLang="en-US"/>
              <a:t>目前有三种距离度量：</a:t>
            </a:r>
            <a:endParaRPr lang="zh-CN" altLang="en-US"/>
          </a:p>
          <a:p>
            <a:pPr>
              <a:lnSpc>
                <a:spcPct val="150000"/>
              </a:lnSpc>
            </a:pPr>
            <a:r>
              <a:rPr lang="zh-CN" altLang="en-US"/>
              <a:t>绝对差之和(SAD)- L1-norm：长度差</a:t>
            </a:r>
            <a:r>
              <a:rPr lang="zh-CN" altLang="en-US"/>
              <a:t>之和</a:t>
            </a:r>
            <a:endParaRPr lang="zh-CN" altLang="en-US"/>
          </a:p>
          <a:p>
            <a:pPr>
              <a:lnSpc>
                <a:spcPct val="150000"/>
              </a:lnSpc>
            </a:pPr>
            <a:r>
              <a:rPr lang="zh-CN" altLang="en-US"/>
              <a:t>平方差之和(SSD)- L2-norm：</a:t>
            </a:r>
            <a:r>
              <a:rPr lang="zh-CN" altLang="en-US"/>
              <a:t>平方和</a:t>
            </a:r>
            <a:endParaRPr lang="zh-CN" altLang="en-US"/>
          </a:p>
          <a:p>
            <a:pPr>
              <a:lnSpc>
                <a:spcPct val="150000"/>
              </a:lnSpc>
            </a:pPr>
            <a:r>
              <a:rPr lang="zh-CN" altLang="en-US" b="1"/>
              <a:t>汉明距离 (Hamming distance)：</a:t>
            </a:r>
            <a:r>
              <a:rPr lang="zh-CN" altLang="en-US" b="1"/>
              <a:t>二进制</a:t>
            </a:r>
            <a:endParaRPr lang="zh-CN" altLang="en-US" b="1"/>
          </a:p>
        </p:txBody>
      </p:sp>
      <p:pic>
        <p:nvPicPr>
          <p:cNvPr id="5" name="图片 4"/>
          <p:cNvPicPr>
            <a:picLocks noChangeAspect="1"/>
          </p:cNvPicPr>
          <p:nvPr/>
        </p:nvPicPr>
        <p:blipFill>
          <a:blip r:embed="rId1"/>
          <a:stretch>
            <a:fillRect/>
          </a:stretch>
        </p:blipFill>
        <p:spPr>
          <a:xfrm>
            <a:off x="5770245" y="2072005"/>
            <a:ext cx="4737100" cy="362013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43" name="直接连接符 42"/>
          <p:cNvCxnSpPr>
            <a:stCxn id="7" idx="6"/>
            <a:endCxn id="23" idx="6"/>
          </p:cNvCxnSpPr>
          <p:nvPr>
            <p:custDataLst>
              <p:tags r:id="rId1"/>
            </p:custDataLst>
          </p:nvPr>
        </p:nvCxnSpPr>
        <p:spPr>
          <a:xfrm flipV="1">
            <a:off x="2184400" y="2964815"/>
            <a:ext cx="1772285" cy="48196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1" name="直接连接符 50"/>
          <p:cNvCxnSpPr/>
          <p:nvPr>
            <p:custDataLst>
              <p:tags r:id="rId2"/>
            </p:custDataLst>
          </p:nvPr>
        </p:nvCxnSpPr>
        <p:spPr>
          <a:xfrm>
            <a:off x="2177415" y="2964815"/>
            <a:ext cx="1711960" cy="3175"/>
          </a:xfrm>
          <a:prstGeom prst="line">
            <a:avLst/>
          </a:prstGeom>
          <a:ln w="12700">
            <a:solidFill>
              <a:schemeClr val="tx1"/>
            </a:solidFill>
          </a:ln>
        </p:spPr>
        <p:style>
          <a:lnRef idx="2">
            <a:schemeClr val="accent1"/>
          </a:lnRef>
          <a:fillRef idx="0">
            <a:srgbClr val="FFFFFF"/>
          </a:fillRef>
          <a:effectRef idx="0">
            <a:srgbClr val="FFFFFF"/>
          </a:effectRef>
          <a:fontRef idx="minor">
            <a:schemeClr val="tx1"/>
          </a:fontRef>
        </p:style>
      </p:cxnSp>
      <p:sp>
        <p:nvSpPr>
          <p:cNvPr id="2" name="文本框 1"/>
          <p:cNvSpPr txBox="1"/>
          <p:nvPr/>
        </p:nvSpPr>
        <p:spPr>
          <a:xfrm>
            <a:off x="492125" y="851535"/>
            <a:ext cx="5048250" cy="1487805"/>
          </a:xfrm>
          <a:prstGeom prst="rect">
            <a:avLst/>
          </a:prstGeom>
          <a:noFill/>
        </p:spPr>
        <p:txBody>
          <a:bodyPr wrap="square" rtlCol="0">
            <a:noAutofit/>
          </a:bodyPr>
          <a:p>
            <a:r>
              <a:rPr lang="en-US" altLang="zh-CN" sz="3600" b="1"/>
              <a:t>·</a:t>
            </a:r>
            <a:r>
              <a:rPr lang="en-US" altLang="zh-CN" sz="3600"/>
              <a:t> </a:t>
            </a:r>
            <a:r>
              <a:rPr lang="en-US" altLang="zh-CN" sz="2800"/>
              <a:t> </a:t>
            </a:r>
            <a:r>
              <a:rPr lang="zh-CN" altLang="en-US" sz="3200"/>
              <a:t>暴力匹配</a:t>
            </a:r>
            <a:endParaRPr lang="zh-CN" altLang="en-US" sz="3200"/>
          </a:p>
        </p:txBody>
      </p:sp>
      <p:sp>
        <p:nvSpPr>
          <p:cNvPr id="3" name="文本框 2"/>
          <p:cNvSpPr txBox="1"/>
          <p:nvPr/>
        </p:nvSpPr>
        <p:spPr>
          <a:xfrm>
            <a:off x="795655" y="1435735"/>
            <a:ext cx="11003280" cy="1026160"/>
          </a:xfrm>
          <a:prstGeom prst="rect">
            <a:avLst/>
          </a:prstGeom>
          <a:noFill/>
        </p:spPr>
        <p:txBody>
          <a:bodyPr wrap="square" rtlCol="0">
            <a:noAutofit/>
          </a:bodyPr>
          <a:p>
            <a:pPr>
              <a:lnSpc>
                <a:spcPct val="150000"/>
              </a:lnSpc>
            </a:pPr>
            <a:r>
              <a:rPr lang="zh-CN" altLang="en-US" sz="2000">
                <a:latin typeface="宋体" panose="02010600030101010101" pitchFamily="2" charset="-122"/>
                <a:ea typeface="宋体" panose="02010600030101010101" pitchFamily="2" charset="-122"/>
                <a:cs typeface="宋体" panose="02010600030101010101" pitchFamily="2" charset="-122"/>
              </a:rPr>
              <a:t>对于从两幅图像中提取的两个特征描述符集合，</a:t>
            </a:r>
            <a:r>
              <a:rPr sz="2000">
                <a:latin typeface="宋体" panose="02010600030101010101" pitchFamily="2" charset="-122"/>
                <a:ea typeface="宋体" panose="02010600030101010101" pitchFamily="2" charset="-122"/>
                <a:cs typeface="宋体" panose="02010600030101010101" pitchFamily="2" charset="-122"/>
              </a:rPr>
              <a:t>通过逐一比较目标图像中的所有特征点与源图像中的特征点来寻找最佳匹配</a:t>
            </a:r>
            <a:r>
              <a:rPr lang="zh-CN" altLang="en-US" sz="2000">
                <a:latin typeface="宋体" panose="02010600030101010101" pitchFamily="2" charset="-122"/>
                <a:ea typeface="宋体" panose="02010600030101010101" pitchFamily="2" charset="-122"/>
                <a:cs typeface="宋体" panose="02010600030101010101" pitchFamily="2" charset="-122"/>
              </a:rPr>
              <a:t>。比较通常基于描述符之间的距离度量（如欧氏距离或汉明距离）。</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4" name="椭圆 3"/>
          <p:cNvSpPr/>
          <p:nvPr>
            <p:custDataLst>
              <p:tags r:id="rId3"/>
            </p:custDataLst>
          </p:nvPr>
        </p:nvSpPr>
        <p:spPr>
          <a:xfrm>
            <a:off x="2050415" y="2892425"/>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椭圆 4"/>
          <p:cNvSpPr/>
          <p:nvPr>
            <p:custDataLst>
              <p:tags r:id="rId4"/>
            </p:custDataLst>
          </p:nvPr>
        </p:nvSpPr>
        <p:spPr>
          <a:xfrm>
            <a:off x="2050415" y="5302250"/>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椭圆 6"/>
          <p:cNvSpPr/>
          <p:nvPr>
            <p:custDataLst>
              <p:tags r:id="rId5"/>
            </p:custDataLst>
          </p:nvPr>
        </p:nvSpPr>
        <p:spPr>
          <a:xfrm>
            <a:off x="2050415" y="3374390"/>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椭圆 7"/>
          <p:cNvSpPr/>
          <p:nvPr>
            <p:custDataLst>
              <p:tags r:id="rId6"/>
            </p:custDataLst>
          </p:nvPr>
        </p:nvSpPr>
        <p:spPr>
          <a:xfrm>
            <a:off x="2050415" y="3856355"/>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椭圆 8"/>
          <p:cNvSpPr/>
          <p:nvPr>
            <p:custDataLst>
              <p:tags r:id="rId7"/>
            </p:custDataLst>
          </p:nvPr>
        </p:nvSpPr>
        <p:spPr>
          <a:xfrm>
            <a:off x="2050415" y="4338320"/>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椭圆 9"/>
          <p:cNvSpPr/>
          <p:nvPr>
            <p:custDataLst>
              <p:tags r:id="rId8"/>
            </p:custDataLst>
          </p:nvPr>
        </p:nvSpPr>
        <p:spPr>
          <a:xfrm>
            <a:off x="2050415" y="4820285"/>
            <a:ext cx="133985" cy="1441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9" name="椭圆 18"/>
          <p:cNvSpPr/>
          <p:nvPr>
            <p:custDataLst>
              <p:tags r:id="rId9"/>
            </p:custDataLst>
          </p:nvPr>
        </p:nvSpPr>
        <p:spPr>
          <a:xfrm>
            <a:off x="3822700" y="3856355"/>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0" name="椭圆 19"/>
          <p:cNvSpPr/>
          <p:nvPr>
            <p:custDataLst>
              <p:tags r:id="rId10"/>
            </p:custDataLst>
          </p:nvPr>
        </p:nvSpPr>
        <p:spPr>
          <a:xfrm>
            <a:off x="3822700" y="5302250"/>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2" name="椭圆 21"/>
          <p:cNvSpPr/>
          <p:nvPr>
            <p:custDataLst>
              <p:tags r:id="rId11"/>
            </p:custDataLst>
          </p:nvPr>
        </p:nvSpPr>
        <p:spPr>
          <a:xfrm>
            <a:off x="3822700" y="4338320"/>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椭圆 22"/>
          <p:cNvSpPr/>
          <p:nvPr>
            <p:custDataLst>
              <p:tags r:id="rId12"/>
            </p:custDataLst>
          </p:nvPr>
        </p:nvSpPr>
        <p:spPr>
          <a:xfrm>
            <a:off x="3822700" y="2892425"/>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4" name="椭圆 23"/>
          <p:cNvSpPr/>
          <p:nvPr>
            <p:custDataLst>
              <p:tags r:id="rId13"/>
            </p:custDataLst>
          </p:nvPr>
        </p:nvSpPr>
        <p:spPr>
          <a:xfrm>
            <a:off x="3822700" y="4820285"/>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37" name="直接连接符 36"/>
          <p:cNvCxnSpPr/>
          <p:nvPr>
            <p:custDataLst>
              <p:tags r:id="rId14"/>
            </p:custDataLst>
          </p:nvPr>
        </p:nvCxnSpPr>
        <p:spPr>
          <a:xfrm>
            <a:off x="2108200" y="5612130"/>
            <a:ext cx="0" cy="306070"/>
          </a:xfrm>
          <a:prstGeom prst="line">
            <a:avLst/>
          </a:prstGeom>
          <a:ln w="31750" cap="rnd">
            <a:solidFill>
              <a:schemeClr val="accent1"/>
            </a:solidFill>
            <a:prstDash val="sysDot"/>
            <a:round/>
          </a:ln>
        </p:spPr>
        <p:style>
          <a:lnRef idx="0">
            <a:srgbClr val="FFFFFF"/>
          </a:lnRef>
          <a:fillRef idx="0">
            <a:srgbClr val="FFFFFF"/>
          </a:fillRef>
          <a:effectRef idx="0">
            <a:srgbClr val="FFFFFF"/>
          </a:effectRef>
          <a:fontRef idx="minor">
            <a:schemeClr val="tx1"/>
          </a:fontRef>
        </p:style>
      </p:cxnSp>
      <p:cxnSp>
        <p:nvCxnSpPr>
          <p:cNvPr id="38" name="直接连接符 37"/>
          <p:cNvCxnSpPr/>
          <p:nvPr>
            <p:custDataLst>
              <p:tags r:id="rId15"/>
            </p:custDataLst>
          </p:nvPr>
        </p:nvCxnSpPr>
        <p:spPr>
          <a:xfrm>
            <a:off x="3890010" y="5612130"/>
            <a:ext cx="0" cy="306070"/>
          </a:xfrm>
          <a:prstGeom prst="line">
            <a:avLst/>
          </a:prstGeom>
          <a:ln w="31750" cap="rnd">
            <a:solidFill>
              <a:schemeClr val="accent2"/>
            </a:solidFill>
            <a:prstDash val="sysDot"/>
            <a:round/>
          </a:ln>
        </p:spPr>
        <p:style>
          <a:lnRef idx="0">
            <a:srgbClr val="FFFFFF"/>
          </a:lnRef>
          <a:fillRef idx="0">
            <a:srgbClr val="FFFFFF"/>
          </a:fillRef>
          <a:effectRef idx="0">
            <a:srgbClr val="FFFFFF"/>
          </a:effectRef>
          <a:fontRef idx="minor">
            <a:schemeClr val="tx1"/>
          </a:fontRef>
        </p:style>
      </p:cxnSp>
      <p:cxnSp>
        <p:nvCxnSpPr>
          <p:cNvPr id="44" name="直接连接符 43"/>
          <p:cNvCxnSpPr>
            <a:endCxn id="23" idx="3"/>
          </p:cNvCxnSpPr>
          <p:nvPr>
            <p:custDataLst>
              <p:tags r:id="rId16"/>
            </p:custDataLst>
          </p:nvPr>
        </p:nvCxnSpPr>
        <p:spPr>
          <a:xfrm flipV="1">
            <a:off x="2177415" y="3015615"/>
            <a:ext cx="1664970" cy="91249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5" name="直接连接符 44"/>
          <p:cNvCxnSpPr>
            <a:endCxn id="23" idx="3"/>
          </p:cNvCxnSpPr>
          <p:nvPr>
            <p:custDataLst>
              <p:tags r:id="rId17"/>
            </p:custDataLst>
          </p:nvPr>
        </p:nvCxnSpPr>
        <p:spPr>
          <a:xfrm flipV="1">
            <a:off x="2177415" y="3015615"/>
            <a:ext cx="1664970" cy="187325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6" name="直接连接符 45"/>
          <p:cNvCxnSpPr>
            <a:endCxn id="21" idx="2"/>
          </p:cNvCxnSpPr>
          <p:nvPr>
            <p:custDataLst>
              <p:tags r:id="rId18"/>
            </p:custDataLst>
          </p:nvPr>
        </p:nvCxnSpPr>
        <p:spPr>
          <a:xfrm flipV="1">
            <a:off x="2184400" y="3446780"/>
            <a:ext cx="1638300" cy="47942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7" name="直接连接符 46"/>
          <p:cNvCxnSpPr>
            <a:endCxn id="21" idx="2"/>
          </p:cNvCxnSpPr>
          <p:nvPr>
            <p:custDataLst>
              <p:tags r:id="rId19"/>
            </p:custDataLst>
          </p:nvPr>
        </p:nvCxnSpPr>
        <p:spPr>
          <a:xfrm flipV="1">
            <a:off x="2184400" y="3446780"/>
            <a:ext cx="1638300" cy="98425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8" name="直接连接符 47"/>
          <p:cNvCxnSpPr/>
          <p:nvPr>
            <p:custDataLst>
              <p:tags r:id="rId20"/>
            </p:custDataLst>
          </p:nvPr>
        </p:nvCxnSpPr>
        <p:spPr>
          <a:xfrm>
            <a:off x="2184400" y="3446780"/>
            <a:ext cx="1685925" cy="63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49" name="直接连接符 48"/>
          <p:cNvCxnSpPr>
            <a:endCxn id="23" idx="3"/>
          </p:cNvCxnSpPr>
          <p:nvPr>
            <p:custDataLst>
              <p:tags r:id="rId21"/>
            </p:custDataLst>
          </p:nvPr>
        </p:nvCxnSpPr>
        <p:spPr>
          <a:xfrm flipV="1">
            <a:off x="2177415" y="3015615"/>
            <a:ext cx="1664970" cy="235902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0" name="直接连接符 49"/>
          <p:cNvCxnSpPr>
            <a:endCxn id="23" idx="3"/>
          </p:cNvCxnSpPr>
          <p:nvPr>
            <p:custDataLst>
              <p:tags r:id="rId22"/>
            </p:custDataLst>
          </p:nvPr>
        </p:nvCxnSpPr>
        <p:spPr>
          <a:xfrm flipV="1">
            <a:off x="2184400" y="3015615"/>
            <a:ext cx="1657985" cy="139446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2" name="直接连接符 51"/>
          <p:cNvCxnSpPr>
            <a:endCxn id="21" idx="2"/>
          </p:cNvCxnSpPr>
          <p:nvPr>
            <p:custDataLst>
              <p:tags r:id="rId23"/>
            </p:custDataLst>
          </p:nvPr>
        </p:nvCxnSpPr>
        <p:spPr>
          <a:xfrm>
            <a:off x="2184400" y="2971800"/>
            <a:ext cx="1638300" cy="474980"/>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sp>
        <p:nvSpPr>
          <p:cNvPr id="21" name="椭圆 20"/>
          <p:cNvSpPr/>
          <p:nvPr>
            <p:custDataLst>
              <p:tags r:id="rId24"/>
            </p:custDataLst>
          </p:nvPr>
        </p:nvSpPr>
        <p:spPr>
          <a:xfrm>
            <a:off x="3822700" y="3374390"/>
            <a:ext cx="133985" cy="144145"/>
          </a:xfrm>
          <a:prstGeom prst="ellipse">
            <a:avLst/>
          </a:prstGeom>
          <a:solidFill>
            <a:schemeClr val="accent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3" name="直接连接符 52"/>
          <p:cNvCxnSpPr>
            <a:endCxn id="21" idx="2"/>
          </p:cNvCxnSpPr>
          <p:nvPr>
            <p:custDataLst>
              <p:tags r:id="rId25"/>
            </p:custDataLst>
          </p:nvPr>
        </p:nvCxnSpPr>
        <p:spPr>
          <a:xfrm flipV="1">
            <a:off x="2184400" y="3446780"/>
            <a:ext cx="1638300" cy="144208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54" name="直接连接符 53"/>
          <p:cNvCxnSpPr>
            <a:endCxn id="21" idx="2"/>
          </p:cNvCxnSpPr>
          <p:nvPr>
            <p:custDataLst>
              <p:tags r:id="rId26"/>
            </p:custDataLst>
          </p:nvPr>
        </p:nvCxnSpPr>
        <p:spPr>
          <a:xfrm flipV="1">
            <a:off x="2184400" y="3446780"/>
            <a:ext cx="1638300" cy="192087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cxnSp>
        <p:nvCxnSpPr>
          <p:cNvPr id="61" name="直接连接符 60"/>
          <p:cNvCxnSpPr/>
          <p:nvPr>
            <p:custDataLst>
              <p:tags r:id="rId27"/>
            </p:custDataLst>
          </p:nvPr>
        </p:nvCxnSpPr>
        <p:spPr>
          <a:xfrm flipH="1">
            <a:off x="3333750" y="4404995"/>
            <a:ext cx="6985" cy="919480"/>
          </a:xfrm>
          <a:prstGeom prst="line">
            <a:avLst/>
          </a:prstGeom>
          <a:ln w="19050" cap="flat" cmpd="sng" algn="ctr">
            <a:solidFill>
              <a:schemeClr val="tx1"/>
            </a:solidFill>
            <a:prstDash val="dash"/>
            <a:miter lim="800000"/>
          </a:ln>
        </p:spPr>
        <p:style>
          <a:lnRef idx="0">
            <a:schemeClr val="accent1"/>
          </a:lnRef>
          <a:fillRef idx="0">
            <a:srgbClr val="FFFFFF"/>
          </a:fillRef>
          <a:effectRef idx="0">
            <a:srgbClr val="FFFFFF"/>
          </a:effectRef>
          <a:fontRef idx="minor">
            <a:schemeClr val="tx1"/>
          </a:fontRef>
        </p:style>
      </p:cxnSp>
      <p:pic>
        <p:nvPicPr>
          <p:cNvPr id="62" name="图片 61"/>
          <p:cNvPicPr>
            <a:picLocks noChangeAspect="1"/>
          </p:cNvPicPr>
          <p:nvPr/>
        </p:nvPicPr>
        <p:blipFill>
          <a:blip r:embed="rId28"/>
          <a:stretch>
            <a:fillRect/>
          </a:stretch>
        </p:blipFill>
        <p:spPr>
          <a:xfrm>
            <a:off x="4955540" y="3447415"/>
            <a:ext cx="6367145" cy="2416175"/>
          </a:xfrm>
          <a:prstGeom prst="rect">
            <a:avLst/>
          </a:prstGeom>
        </p:spPr>
      </p:pic>
      <p:sp>
        <p:nvSpPr>
          <p:cNvPr id="63" name="文本框 62"/>
          <p:cNvSpPr txBox="1"/>
          <p:nvPr/>
        </p:nvSpPr>
        <p:spPr>
          <a:xfrm>
            <a:off x="5594985" y="2397125"/>
            <a:ext cx="6120765" cy="904240"/>
          </a:xfrm>
          <a:prstGeom prst="rect">
            <a:avLst/>
          </a:prstGeom>
          <a:noFill/>
        </p:spPr>
        <p:txBody>
          <a:bodyPr wrap="square" rtlCol="0">
            <a:noAutofit/>
          </a:bodyPr>
          <a:p>
            <a:pPr>
              <a:lnSpc>
                <a:spcPct val="100000"/>
              </a:lnSpc>
            </a:pPr>
            <a:r>
              <a:rPr lang="zh-CN" altLang="en-US"/>
              <a:t>缺点：</a:t>
            </a:r>
            <a:r>
              <a:rPr lang="en-US" altLang="zh-CN"/>
              <a:t>1.</a:t>
            </a:r>
            <a:r>
              <a:rPr lang="zh-CN" altLang="en-US"/>
              <a:t>计算成本</a:t>
            </a:r>
            <a:r>
              <a:rPr lang="zh-CN" altLang="en-US"/>
              <a:t>高</a:t>
            </a:r>
            <a:endParaRPr lang="zh-CN" altLang="en-US"/>
          </a:p>
          <a:p>
            <a:pPr>
              <a:lnSpc>
                <a:spcPct val="100000"/>
              </a:lnSpc>
            </a:pPr>
            <a:r>
              <a:rPr lang="zh-CN" altLang="en-US"/>
              <a:t> </a:t>
            </a:r>
            <a:r>
              <a:rPr lang="en-US" altLang="zh-CN"/>
              <a:t>            2.</a:t>
            </a:r>
            <a:r>
              <a:rPr lang="zh-CN" altLang="en-US"/>
              <a:t>误差</a:t>
            </a:r>
            <a:r>
              <a:rPr lang="zh-CN" altLang="en-US"/>
              <a:t>大</a:t>
            </a:r>
            <a:endParaRPr lang="zh-CN" altLang="en-US"/>
          </a:p>
          <a:p>
            <a:pPr>
              <a:lnSpc>
                <a:spcPct val="100000"/>
              </a:lnSpc>
            </a:pPr>
            <a:r>
              <a:rPr lang="en-US" altLang="zh-CN"/>
              <a:t>             3.</a:t>
            </a:r>
            <a:r>
              <a:rPr lang="zh-CN" altLang="en-US"/>
              <a:t>会出现</a:t>
            </a:r>
            <a:r>
              <a:rPr lang="zh-CN" altLang="en-US" b="1"/>
              <a:t>一对多</a:t>
            </a:r>
            <a:r>
              <a:rPr lang="zh-CN" altLang="en-US"/>
              <a:t>的情况（可通过交叉匹配</a:t>
            </a:r>
            <a:r>
              <a:rPr lang="zh-CN" altLang="en-US"/>
              <a:t>缓解）</a:t>
            </a:r>
            <a:endParaRPr lang="zh-CN" altLang="en-US"/>
          </a:p>
        </p:txBody>
      </p:sp>
      <p:sp>
        <p:nvSpPr>
          <p:cNvPr id="64" name="文本框 63"/>
          <p:cNvSpPr txBox="1"/>
          <p:nvPr>
            <p:custDataLst>
              <p:tags r:id="rId29"/>
            </p:custDataLst>
          </p:nvPr>
        </p:nvSpPr>
        <p:spPr>
          <a:xfrm>
            <a:off x="1562100" y="2563495"/>
            <a:ext cx="1339850" cy="306705"/>
          </a:xfrm>
          <a:prstGeom prst="rect">
            <a:avLst/>
          </a:prstGeom>
          <a:noFill/>
        </p:spPr>
        <p:txBody>
          <a:bodyPr wrap="square" rtlCol="0">
            <a:noAutofit/>
          </a:bodyPr>
          <a:p>
            <a:r>
              <a:rPr lang="zh-CN" altLang="en-US" sz="1400"/>
              <a:t>特征点集合</a:t>
            </a:r>
            <a:r>
              <a:rPr lang="en-US" altLang="zh-CN" sz="1400"/>
              <a:t>S</a:t>
            </a:r>
            <a:r>
              <a:rPr lang="en-US" altLang="zh-CN" sz="1400" baseline="-25000"/>
              <a:t>i</a:t>
            </a:r>
            <a:endParaRPr lang="en-US" altLang="zh-CN" sz="1400" baseline="-25000"/>
          </a:p>
        </p:txBody>
      </p:sp>
      <p:sp>
        <p:nvSpPr>
          <p:cNvPr id="65" name="文本框 64"/>
          <p:cNvSpPr txBox="1"/>
          <p:nvPr>
            <p:custDataLst>
              <p:tags r:id="rId30"/>
            </p:custDataLst>
          </p:nvPr>
        </p:nvSpPr>
        <p:spPr>
          <a:xfrm>
            <a:off x="3340735" y="2563495"/>
            <a:ext cx="1972310" cy="306705"/>
          </a:xfrm>
          <a:prstGeom prst="rect">
            <a:avLst/>
          </a:prstGeom>
          <a:noFill/>
        </p:spPr>
        <p:txBody>
          <a:bodyPr wrap="square" rtlCol="0">
            <a:noAutofit/>
          </a:bodyPr>
          <a:p>
            <a:r>
              <a:rPr lang="zh-CN" altLang="en-US" sz="1400"/>
              <a:t>特征点集合</a:t>
            </a:r>
            <a:r>
              <a:rPr lang="en-US" altLang="zh-CN" sz="1400"/>
              <a:t>P</a:t>
            </a:r>
            <a:r>
              <a:rPr lang="en-US" altLang="zh-CN" sz="1400" baseline="-25000"/>
              <a:t>j</a:t>
            </a:r>
            <a:endParaRPr lang="en-US" altLang="zh-CN" sz="1400" baseline="-25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92125" y="650875"/>
            <a:ext cx="5048250" cy="1487805"/>
          </a:xfrm>
          <a:prstGeom prst="rect">
            <a:avLst/>
          </a:prstGeom>
          <a:noFill/>
        </p:spPr>
        <p:txBody>
          <a:bodyPr wrap="square" rtlCol="0">
            <a:noAutofit/>
          </a:bodyPr>
          <a:p>
            <a:pPr>
              <a:lnSpc>
                <a:spcPct val="150000"/>
              </a:lnSpc>
              <a:spcBef>
                <a:spcPts val="0"/>
              </a:spcBef>
              <a:spcAft>
                <a:spcPts val="0"/>
              </a:spcAft>
            </a:pPr>
            <a:r>
              <a:rPr lang="en-US" altLang="zh-CN" sz="3600" b="1"/>
              <a:t>·</a:t>
            </a:r>
            <a:r>
              <a:rPr lang="en-US" altLang="zh-CN" sz="3600"/>
              <a:t> </a:t>
            </a:r>
            <a:r>
              <a:rPr lang="en-US" altLang="zh-CN" sz="2800"/>
              <a:t> </a:t>
            </a:r>
            <a:r>
              <a:rPr lang="zh-CN" altLang="en-US" sz="3200"/>
              <a:t>快速</a:t>
            </a:r>
            <a:r>
              <a:rPr lang="zh-CN" altLang="en-US" sz="3200">
                <a:sym typeface="+mn-ea"/>
              </a:rPr>
              <a:t>最近邻匹配</a:t>
            </a:r>
            <a:endParaRPr lang="zh-CN" altLang="en-US" sz="3200"/>
          </a:p>
        </p:txBody>
      </p:sp>
      <p:sp>
        <p:nvSpPr>
          <p:cNvPr id="3" name="文本框 2"/>
          <p:cNvSpPr txBox="1"/>
          <p:nvPr/>
        </p:nvSpPr>
        <p:spPr>
          <a:xfrm>
            <a:off x="741680" y="1545590"/>
            <a:ext cx="10456545" cy="3910965"/>
          </a:xfrm>
          <a:prstGeom prst="rect">
            <a:avLst/>
          </a:prstGeom>
          <a:noFill/>
        </p:spPr>
        <p:txBody>
          <a:bodyPr wrap="square" rtlCol="0">
            <a:noAutofit/>
          </a:bodyPr>
          <a:p>
            <a:pPr>
              <a:lnSpc>
                <a:spcPct val="150000"/>
              </a:lnSpc>
            </a:pPr>
            <a:r>
              <a:rPr lang="zh-CN" altLang="en-US" sz="2000"/>
              <a:t>原理：对高维数据依次以其中一维作为划分依据将所有点构建一个KD-Tree，从集合中快速查找。效率比暴力匹配高的多。</a:t>
            </a:r>
            <a:endParaRPr lang="zh-CN" altLang="en-US" sz="2000"/>
          </a:p>
          <a:p>
            <a:pPr>
              <a:lnSpc>
                <a:spcPct val="150000"/>
              </a:lnSpc>
            </a:pPr>
            <a:endParaRPr lang="zh-CN" altLang="en-US" sz="2000"/>
          </a:p>
          <a:p>
            <a:pPr>
              <a:lnSpc>
                <a:spcPct val="150000"/>
              </a:lnSpc>
            </a:pPr>
            <a:endParaRPr lang="zh-CN" altLang="en-US" sz="2000"/>
          </a:p>
        </p:txBody>
      </p:sp>
      <p:sp>
        <p:nvSpPr>
          <p:cNvPr id="5" name="文本框 4"/>
          <p:cNvSpPr txBox="1"/>
          <p:nvPr/>
        </p:nvSpPr>
        <p:spPr>
          <a:xfrm>
            <a:off x="9327515" y="2726055"/>
            <a:ext cx="1014730" cy="645160"/>
          </a:xfrm>
          <a:prstGeom prst="rect">
            <a:avLst/>
          </a:prstGeom>
          <a:noFill/>
          <a:ln>
            <a:solidFill>
              <a:schemeClr val="tx1"/>
            </a:solidFill>
          </a:ln>
        </p:spPr>
        <p:txBody>
          <a:bodyPr wrap="square" rtlCol="0">
            <a:spAutoFit/>
          </a:bodyPr>
          <a:p>
            <a:pPr algn="ctr"/>
            <a:r>
              <a:rPr lang="zh-CN" altLang="en-US"/>
              <a:t>目标</a:t>
            </a:r>
            <a:r>
              <a:rPr lang="zh-CN" altLang="en-US"/>
              <a:t>书</a:t>
            </a:r>
            <a:endParaRPr lang="zh-CN" altLang="en-US"/>
          </a:p>
          <a:p>
            <a:pPr algn="ctr"/>
            <a:r>
              <a:rPr lang="en-US" altLang="zh-CN"/>
              <a:t>(</a:t>
            </a:r>
            <a:r>
              <a:rPr lang="zh-CN" altLang="en-US"/>
              <a:t>特征</a:t>
            </a:r>
            <a:r>
              <a:rPr lang="en-US" altLang="zh-CN"/>
              <a:t>)</a:t>
            </a:r>
            <a:endParaRPr lang="en-US" altLang="zh-CN"/>
          </a:p>
        </p:txBody>
      </p:sp>
      <p:sp>
        <p:nvSpPr>
          <p:cNvPr id="6" name="文本框 5"/>
          <p:cNvSpPr txBox="1"/>
          <p:nvPr/>
        </p:nvSpPr>
        <p:spPr>
          <a:xfrm>
            <a:off x="9484995" y="3751580"/>
            <a:ext cx="699135" cy="368300"/>
          </a:xfrm>
          <a:prstGeom prst="rect">
            <a:avLst/>
          </a:prstGeom>
          <a:noFill/>
          <a:ln>
            <a:solidFill>
              <a:schemeClr val="tx1"/>
            </a:solidFill>
          </a:ln>
        </p:spPr>
        <p:txBody>
          <a:bodyPr wrap="square" rtlCol="0">
            <a:spAutoFit/>
          </a:bodyPr>
          <a:p>
            <a:pPr algn="ctr"/>
            <a:r>
              <a:rPr lang="zh-CN" altLang="en-US"/>
              <a:t>科学</a:t>
            </a:r>
            <a:endParaRPr lang="zh-CN" altLang="en-US"/>
          </a:p>
        </p:txBody>
      </p:sp>
      <p:sp>
        <p:nvSpPr>
          <p:cNvPr id="7" name="文本框 6"/>
          <p:cNvSpPr txBox="1"/>
          <p:nvPr/>
        </p:nvSpPr>
        <p:spPr>
          <a:xfrm>
            <a:off x="8008620" y="3751580"/>
            <a:ext cx="699135" cy="368300"/>
          </a:xfrm>
          <a:prstGeom prst="rect">
            <a:avLst/>
          </a:prstGeom>
          <a:noFill/>
          <a:ln>
            <a:solidFill>
              <a:schemeClr val="tx1"/>
            </a:solidFill>
          </a:ln>
        </p:spPr>
        <p:txBody>
          <a:bodyPr wrap="square" rtlCol="0">
            <a:spAutoFit/>
          </a:bodyPr>
          <a:p>
            <a:pPr algn="ctr"/>
            <a:r>
              <a:rPr lang="en-US" altLang="zh-CN"/>
              <a:t>AI</a:t>
            </a:r>
            <a:endParaRPr lang="en-US" altLang="zh-CN"/>
          </a:p>
        </p:txBody>
      </p:sp>
      <p:sp>
        <p:nvSpPr>
          <p:cNvPr id="8" name="文本框 7"/>
          <p:cNvSpPr txBox="1"/>
          <p:nvPr/>
        </p:nvSpPr>
        <p:spPr>
          <a:xfrm>
            <a:off x="10961370" y="3751580"/>
            <a:ext cx="661035" cy="368300"/>
          </a:xfrm>
          <a:prstGeom prst="rect">
            <a:avLst/>
          </a:prstGeom>
          <a:noFill/>
          <a:ln>
            <a:solidFill>
              <a:schemeClr val="tx1"/>
            </a:solidFill>
          </a:ln>
        </p:spPr>
        <p:txBody>
          <a:bodyPr wrap="square" rtlCol="0">
            <a:spAutoFit/>
          </a:bodyPr>
          <a:p>
            <a:pPr algn="ctr"/>
            <a:r>
              <a:rPr lang="zh-CN" altLang="en-US"/>
              <a:t>退学</a:t>
            </a:r>
            <a:endParaRPr lang="zh-CN" altLang="en-US"/>
          </a:p>
        </p:txBody>
      </p:sp>
      <p:sp>
        <p:nvSpPr>
          <p:cNvPr id="9" name="文本框 8"/>
          <p:cNvSpPr txBox="1"/>
          <p:nvPr/>
        </p:nvSpPr>
        <p:spPr>
          <a:xfrm>
            <a:off x="8008620" y="4488180"/>
            <a:ext cx="699135" cy="368300"/>
          </a:xfrm>
          <a:prstGeom prst="rect">
            <a:avLst/>
          </a:prstGeom>
          <a:noFill/>
          <a:ln>
            <a:solidFill>
              <a:schemeClr val="tx1"/>
            </a:solidFill>
          </a:ln>
        </p:spPr>
        <p:txBody>
          <a:bodyPr wrap="square" rtlCol="0">
            <a:spAutoFit/>
          </a:bodyPr>
          <a:p>
            <a:pPr algn="ctr"/>
            <a:r>
              <a:rPr lang="zh-CN" altLang="en-US"/>
              <a:t>视觉</a:t>
            </a:r>
            <a:endParaRPr lang="zh-CN" altLang="en-US"/>
          </a:p>
        </p:txBody>
      </p:sp>
      <p:sp>
        <p:nvSpPr>
          <p:cNvPr id="10" name="文本框 9"/>
          <p:cNvSpPr txBox="1"/>
          <p:nvPr/>
        </p:nvSpPr>
        <p:spPr>
          <a:xfrm>
            <a:off x="6788150" y="4500245"/>
            <a:ext cx="699135" cy="368300"/>
          </a:xfrm>
          <a:prstGeom prst="rect">
            <a:avLst/>
          </a:prstGeom>
          <a:noFill/>
          <a:ln>
            <a:solidFill>
              <a:schemeClr val="tx1"/>
            </a:solidFill>
          </a:ln>
        </p:spPr>
        <p:txBody>
          <a:bodyPr wrap="square" rtlCol="0">
            <a:spAutoFit/>
          </a:bodyPr>
          <a:p>
            <a:pPr algn="ctr"/>
            <a:r>
              <a:rPr lang="en-US" altLang="zh-CN"/>
              <a:t>NLP</a:t>
            </a:r>
            <a:endParaRPr lang="en-US" altLang="zh-CN"/>
          </a:p>
        </p:txBody>
      </p:sp>
      <p:sp>
        <p:nvSpPr>
          <p:cNvPr id="11" name="文本框 10"/>
          <p:cNvSpPr txBox="1"/>
          <p:nvPr/>
        </p:nvSpPr>
        <p:spPr>
          <a:xfrm>
            <a:off x="9229090" y="4500245"/>
            <a:ext cx="680085" cy="368300"/>
          </a:xfrm>
          <a:prstGeom prst="rect">
            <a:avLst/>
          </a:prstGeom>
          <a:noFill/>
          <a:ln>
            <a:solidFill>
              <a:schemeClr val="tx1"/>
            </a:solidFill>
          </a:ln>
        </p:spPr>
        <p:txBody>
          <a:bodyPr wrap="square" rtlCol="0">
            <a:spAutoFit/>
          </a:bodyPr>
          <a:p>
            <a:pPr algn="ctr"/>
            <a:r>
              <a:rPr lang="en-US" altLang="zh-CN"/>
              <a:t>DL</a:t>
            </a:r>
            <a:endParaRPr lang="en-US" altLang="zh-CN"/>
          </a:p>
        </p:txBody>
      </p:sp>
      <p:sp>
        <p:nvSpPr>
          <p:cNvPr id="12" name="文本框 11"/>
          <p:cNvSpPr txBox="1"/>
          <p:nvPr/>
        </p:nvSpPr>
        <p:spPr>
          <a:xfrm>
            <a:off x="7651750" y="5224780"/>
            <a:ext cx="1424305" cy="368300"/>
          </a:xfrm>
          <a:prstGeom prst="rect">
            <a:avLst/>
          </a:prstGeom>
          <a:noFill/>
          <a:ln>
            <a:solidFill>
              <a:schemeClr val="tx1"/>
            </a:solidFill>
          </a:ln>
        </p:spPr>
        <p:txBody>
          <a:bodyPr wrap="square" rtlCol="0">
            <a:spAutoFit/>
          </a:bodyPr>
          <a:p>
            <a:pPr algn="ctr"/>
            <a:r>
              <a:rPr lang="zh-CN" altLang="en-US"/>
              <a:t>作者：刘</a:t>
            </a:r>
            <a:r>
              <a:rPr lang="en-US" altLang="zh-CN"/>
              <a:t>**</a:t>
            </a:r>
            <a:endParaRPr lang="en-US" altLang="zh-CN"/>
          </a:p>
        </p:txBody>
      </p:sp>
      <p:cxnSp>
        <p:nvCxnSpPr>
          <p:cNvPr id="15" name="肘形连接符 14"/>
          <p:cNvCxnSpPr>
            <a:stCxn id="5" idx="2"/>
            <a:endCxn id="7" idx="0"/>
          </p:cNvCxnSpPr>
          <p:nvPr/>
        </p:nvCxnSpPr>
        <p:spPr>
          <a:xfrm rot="5400000">
            <a:off x="8906510" y="2823210"/>
            <a:ext cx="380365" cy="1476375"/>
          </a:xfrm>
          <a:prstGeom prst="bentConnector3">
            <a:avLst>
              <a:gd name="adj1" fmla="val 50083"/>
            </a:avLst>
          </a:prstGeom>
          <a:ln w="31750" cap="rnd">
            <a:solidFill>
              <a:srgbClr val="FF0000"/>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6" name="肘形连接符 15"/>
          <p:cNvCxnSpPr/>
          <p:nvPr/>
        </p:nvCxnSpPr>
        <p:spPr>
          <a:xfrm rot="5400000">
            <a:off x="8174990" y="4312285"/>
            <a:ext cx="374650" cy="3175"/>
          </a:xfrm>
          <a:prstGeom prst="bentConnector3">
            <a:avLst>
              <a:gd name="adj1" fmla="val 50169"/>
            </a:avLst>
          </a:prstGeom>
          <a:ln w="31750" cap="rnd">
            <a:solidFill>
              <a:srgbClr val="FF0000"/>
            </a:solidFill>
            <a:round/>
            <a:tailEnd type="arrow" w="med" len="med"/>
          </a:ln>
        </p:spPr>
        <p:style>
          <a:lnRef idx="0">
            <a:srgbClr val="FFFFFF"/>
          </a:lnRef>
          <a:fillRef idx="0">
            <a:srgbClr val="FFFFFF"/>
          </a:fillRef>
          <a:effectRef idx="0">
            <a:srgbClr val="FFFFFF"/>
          </a:effectRef>
          <a:fontRef idx="minor">
            <a:schemeClr val="tx1"/>
          </a:fontRef>
        </p:style>
      </p:cxnSp>
      <p:cxnSp>
        <p:nvCxnSpPr>
          <p:cNvPr id="17" name="肘形连接符 16"/>
          <p:cNvCxnSpPr/>
          <p:nvPr/>
        </p:nvCxnSpPr>
        <p:spPr>
          <a:xfrm rot="5400000">
            <a:off x="8180070" y="5049520"/>
            <a:ext cx="367030" cy="4445"/>
          </a:xfrm>
          <a:prstGeom prst="bentConnector3">
            <a:avLst>
              <a:gd name="adj1" fmla="val 50087"/>
            </a:avLst>
          </a:prstGeom>
          <a:ln w="31750" cap="rnd">
            <a:solidFill>
              <a:srgbClr val="FF0000"/>
            </a:solidFill>
            <a:round/>
            <a:tailEnd type="arrow" w="med" len="med"/>
          </a:ln>
        </p:spPr>
        <p:style>
          <a:lnRef idx="0">
            <a:srgbClr val="FFFFFF"/>
          </a:lnRef>
          <a:fillRef idx="0">
            <a:srgbClr val="FFFFFF"/>
          </a:fillRef>
          <a:effectRef idx="0">
            <a:srgbClr val="FFFFFF"/>
          </a:effectRef>
          <a:fontRef idx="minor">
            <a:schemeClr val="tx1"/>
          </a:fontRef>
        </p:style>
      </p:cxnSp>
      <p:sp>
        <p:nvSpPr>
          <p:cNvPr id="22" name="椭圆 21"/>
          <p:cNvSpPr/>
          <p:nvPr>
            <p:custDataLst>
              <p:tags r:id="rId1"/>
            </p:custDataLst>
          </p:nvPr>
        </p:nvSpPr>
        <p:spPr>
          <a:xfrm>
            <a:off x="2490470" y="2996565"/>
            <a:ext cx="2700020" cy="260794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椭圆 22"/>
          <p:cNvSpPr/>
          <p:nvPr>
            <p:custDataLst>
              <p:tags r:id="rId2"/>
            </p:custDataLst>
          </p:nvPr>
        </p:nvSpPr>
        <p:spPr>
          <a:xfrm>
            <a:off x="2611120" y="3371215"/>
            <a:ext cx="1587500" cy="1539875"/>
          </a:xfrm>
          <a:prstGeom prst="ellipse">
            <a:avLst/>
          </a:prstGeom>
          <a:solidFill>
            <a:srgbClr val="00B050"/>
          </a:solidFill>
          <a:ln>
            <a:solidFill>
              <a:srgbClr val="00B05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1" name="椭圆 20"/>
          <p:cNvSpPr/>
          <p:nvPr>
            <p:custDataLst>
              <p:tags r:id="rId3"/>
            </p:custDataLst>
          </p:nvPr>
        </p:nvSpPr>
        <p:spPr>
          <a:xfrm>
            <a:off x="2818130" y="3440430"/>
            <a:ext cx="1034415" cy="996315"/>
          </a:xfrm>
          <a:prstGeom prst="ellipse">
            <a:avLst/>
          </a:prstGeom>
          <a:solidFill>
            <a:srgbClr val="FFC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0" name="椭圆 19"/>
          <p:cNvSpPr/>
          <p:nvPr>
            <p:custDataLst>
              <p:tags r:id="rId4"/>
            </p:custDataLst>
          </p:nvPr>
        </p:nvSpPr>
        <p:spPr>
          <a:xfrm>
            <a:off x="3119755" y="3863975"/>
            <a:ext cx="430530" cy="443865"/>
          </a:xfrm>
          <a:prstGeom prst="ellipse">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4" name="椭圆 23"/>
          <p:cNvSpPr/>
          <p:nvPr>
            <p:custDataLst>
              <p:tags r:id="rId5"/>
            </p:custDataLst>
          </p:nvPr>
        </p:nvSpPr>
        <p:spPr>
          <a:xfrm>
            <a:off x="4297045" y="3863975"/>
            <a:ext cx="430530" cy="421640"/>
          </a:xfrm>
          <a:prstGeom prst="ellipse">
            <a:avLst/>
          </a:prstGeom>
          <a:solidFill>
            <a:srgbClr val="00206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5" name="椭圆 24"/>
          <p:cNvSpPr/>
          <p:nvPr>
            <p:custDataLst>
              <p:tags r:id="rId6"/>
            </p:custDataLst>
          </p:nvPr>
        </p:nvSpPr>
        <p:spPr>
          <a:xfrm>
            <a:off x="3119755" y="5044440"/>
            <a:ext cx="1442720" cy="1441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7" name="椭圆 26"/>
          <p:cNvSpPr/>
          <p:nvPr>
            <p:custDataLst>
              <p:tags r:id="rId7"/>
            </p:custDataLst>
          </p:nvPr>
        </p:nvSpPr>
        <p:spPr>
          <a:xfrm>
            <a:off x="1969770" y="2804795"/>
            <a:ext cx="430530" cy="443865"/>
          </a:xfrm>
          <a:prstGeom prst="ellipse">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8" name="文本框 27"/>
          <p:cNvSpPr txBox="1"/>
          <p:nvPr/>
        </p:nvSpPr>
        <p:spPr>
          <a:xfrm>
            <a:off x="1134110" y="2804795"/>
            <a:ext cx="1188085" cy="368300"/>
          </a:xfrm>
          <a:prstGeom prst="rect">
            <a:avLst/>
          </a:prstGeom>
          <a:noFill/>
        </p:spPr>
        <p:txBody>
          <a:bodyPr wrap="square" rtlCol="0">
            <a:spAutoFit/>
          </a:bodyPr>
          <a:p>
            <a:r>
              <a:rPr lang="en-US" altLang="zh-CN"/>
              <a:t>Target</a:t>
            </a:r>
            <a:r>
              <a:rPr lang="zh-CN" altLang="en-US"/>
              <a:t>：</a:t>
            </a:r>
            <a:endParaRPr lang="zh-CN" altLang="en-US"/>
          </a:p>
        </p:txBody>
      </p:sp>
      <p:sp>
        <p:nvSpPr>
          <p:cNvPr id="29" name="文本框 28"/>
          <p:cNvSpPr txBox="1"/>
          <p:nvPr/>
        </p:nvSpPr>
        <p:spPr>
          <a:xfrm>
            <a:off x="4265930" y="2138680"/>
            <a:ext cx="3538855" cy="1776095"/>
          </a:xfrm>
          <a:prstGeom prst="rect">
            <a:avLst/>
          </a:prstGeom>
          <a:noFill/>
        </p:spPr>
        <p:txBody>
          <a:bodyPr wrap="square" rtlCol="0">
            <a:noAutofit/>
          </a:bodyPr>
          <a:p>
            <a:r>
              <a:rPr lang="zh-CN" altLang="en-US"/>
              <a:t>缺点：</a:t>
            </a:r>
            <a:r>
              <a:rPr lang="en-US" altLang="zh-CN"/>
              <a:t>1.</a:t>
            </a:r>
            <a:r>
              <a:rPr lang="zh-CN" altLang="en-US"/>
              <a:t>为了速度，损失</a:t>
            </a:r>
            <a:r>
              <a:rPr lang="zh-CN" altLang="en-US"/>
              <a:t>精度</a:t>
            </a:r>
            <a:endParaRPr lang="zh-CN" altLang="en-US"/>
          </a:p>
          <a:p>
            <a:r>
              <a:rPr lang="en-US" altLang="zh-CN"/>
              <a:t>             2.</a:t>
            </a:r>
            <a:r>
              <a:rPr lang="zh-CN" altLang="en-US"/>
              <a:t>特征分布不均匀时有效</a:t>
            </a:r>
            <a:endParaRPr lang="zh-CN" altLang="en-US"/>
          </a:p>
          <a:p>
            <a:r>
              <a:rPr lang="zh-CN" altLang="en-US"/>
              <a:t> </a:t>
            </a:r>
            <a:r>
              <a:rPr lang="en-US" altLang="zh-CN"/>
              <a:t>               </a:t>
            </a:r>
            <a:r>
              <a:rPr lang="zh-CN" altLang="en-US"/>
              <a:t>性</a:t>
            </a:r>
            <a:r>
              <a:rPr lang="zh-CN" altLang="en-US"/>
              <a:t>下降</a:t>
            </a:r>
            <a:endParaRPr lang="zh-CN" altLang="en-US"/>
          </a:p>
        </p:txBody>
      </p:sp>
      <p:sp>
        <p:nvSpPr>
          <p:cNvPr id="30" name="文本框 29"/>
          <p:cNvSpPr txBox="1"/>
          <p:nvPr/>
        </p:nvSpPr>
        <p:spPr>
          <a:xfrm>
            <a:off x="3968750" y="3260725"/>
            <a:ext cx="469265" cy="368300"/>
          </a:xfrm>
          <a:prstGeom prst="rect">
            <a:avLst/>
          </a:prstGeom>
          <a:noFill/>
        </p:spPr>
        <p:txBody>
          <a:bodyPr wrap="square" rtlCol="0">
            <a:spAutoFit/>
          </a:bodyPr>
          <a:p>
            <a:r>
              <a:rPr lang="zh-CN" altLang="en-US"/>
              <a:t>①</a:t>
            </a:r>
            <a:endParaRPr lang="zh-CN" altLang="en-US"/>
          </a:p>
        </p:txBody>
      </p:sp>
      <p:sp>
        <p:nvSpPr>
          <p:cNvPr id="31" name="文本框 30"/>
          <p:cNvSpPr txBox="1"/>
          <p:nvPr/>
        </p:nvSpPr>
        <p:spPr>
          <a:xfrm>
            <a:off x="3081020" y="4436745"/>
            <a:ext cx="469265" cy="368300"/>
          </a:xfrm>
          <a:prstGeom prst="rect">
            <a:avLst/>
          </a:prstGeom>
          <a:noFill/>
        </p:spPr>
        <p:txBody>
          <a:bodyPr wrap="square" rtlCol="0">
            <a:spAutoFit/>
          </a:bodyPr>
          <a:p>
            <a:r>
              <a:rPr lang="zh-CN" altLang="en-US"/>
              <a:t>②</a:t>
            </a:r>
            <a:endParaRPr lang="zh-CN" altLang="en-US"/>
          </a:p>
        </p:txBody>
      </p:sp>
      <p:sp>
        <p:nvSpPr>
          <p:cNvPr id="32" name="文本框 31"/>
          <p:cNvSpPr txBox="1"/>
          <p:nvPr/>
        </p:nvSpPr>
        <p:spPr>
          <a:xfrm>
            <a:off x="3081020" y="3495675"/>
            <a:ext cx="469265" cy="368300"/>
          </a:xfrm>
          <a:prstGeom prst="rect">
            <a:avLst/>
          </a:prstGeom>
          <a:noFill/>
        </p:spPr>
        <p:txBody>
          <a:bodyPr wrap="square" rtlCol="0">
            <a:spAutoFit/>
          </a:bodyPr>
          <a:p>
            <a:r>
              <a:rPr lang="zh-CN" altLang="en-US"/>
              <a:t>③</a:t>
            </a:r>
            <a:endParaRPr lang="zh-CN" altLang="en-US"/>
          </a:p>
        </p:txBody>
      </p:sp>
      <p:sp>
        <p:nvSpPr>
          <p:cNvPr id="33" name="文本框 32"/>
          <p:cNvSpPr txBox="1"/>
          <p:nvPr/>
        </p:nvSpPr>
        <p:spPr>
          <a:xfrm>
            <a:off x="3099435" y="3863975"/>
            <a:ext cx="575310" cy="368300"/>
          </a:xfrm>
          <a:prstGeom prst="rect">
            <a:avLst/>
          </a:prstGeom>
          <a:noFill/>
        </p:spPr>
        <p:txBody>
          <a:bodyPr wrap="square" rtlCol="0">
            <a:spAutoFit/>
          </a:bodyPr>
          <a:p>
            <a:r>
              <a:rPr lang="en-US" altLang="zh-CN"/>
              <a:t>yes</a:t>
            </a:r>
            <a:endParaRPr lang="en-US" altLang="zh-CN"/>
          </a:p>
        </p:txBody>
      </p:sp>
      <p:cxnSp>
        <p:nvCxnSpPr>
          <p:cNvPr id="34" name="直接连接符 33"/>
          <p:cNvCxnSpPr/>
          <p:nvPr/>
        </p:nvCxnSpPr>
        <p:spPr>
          <a:xfrm>
            <a:off x="8362950" y="5725160"/>
            <a:ext cx="0" cy="373380"/>
          </a:xfrm>
          <a:prstGeom prst="line">
            <a:avLst/>
          </a:prstGeom>
          <a:ln w="19050" cap="flat" cmpd="sng" algn="ctr">
            <a:solidFill>
              <a:schemeClr val="tx1"/>
            </a:solidFill>
            <a:prstDash val="dash"/>
            <a:miter lim="800000"/>
          </a:ln>
        </p:spPr>
        <p:style>
          <a:lnRef idx="0">
            <a:schemeClr val="accent1"/>
          </a:lnRef>
          <a:fillRef idx="0">
            <a:srgbClr val="FFFFFF"/>
          </a:fillRef>
          <a:effectRef idx="0">
            <a:srgbClr val="FFFFFF"/>
          </a:effectRef>
          <a:fontRef idx="minor">
            <a:schemeClr val="tx1"/>
          </a:fontRef>
        </p:style>
      </p:cxnSp>
      <p:sp>
        <p:nvSpPr>
          <p:cNvPr id="4" name="文本框 3"/>
          <p:cNvSpPr txBox="1"/>
          <p:nvPr/>
        </p:nvSpPr>
        <p:spPr>
          <a:xfrm>
            <a:off x="8520430" y="2266315"/>
            <a:ext cx="2835275" cy="368300"/>
          </a:xfrm>
          <a:prstGeom prst="rect">
            <a:avLst/>
          </a:prstGeom>
          <a:noFill/>
        </p:spPr>
        <p:txBody>
          <a:bodyPr wrap="square" rtlCol="0">
            <a:spAutoFit/>
          </a:bodyPr>
          <a:p>
            <a:r>
              <a:rPr lang="en-US" altLang="zh-CN"/>
              <a:t>Target</a:t>
            </a:r>
            <a:r>
              <a:rPr lang="zh-CN" altLang="en-US"/>
              <a:t>：《视觉</a:t>
            </a:r>
            <a:r>
              <a:rPr lang="en-US" altLang="zh-CN"/>
              <a:t>SLAM</a:t>
            </a:r>
            <a:r>
              <a:rPr lang="zh-CN" altLang="en-US"/>
              <a:t>》</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82600" y="803275"/>
            <a:ext cx="4118610" cy="645160"/>
          </a:xfrm>
          <a:prstGeom prst="rect">
            <a:avLst/>
          </a:prstGeom>
          <a:noFill/>
        </p:spPr>
        <p:txBody>
          <a:bodyPr wrap="square" rtlCol="0">
            <a:spAutoFit/>
          </a:bodyPr>
          <a:p>
            <a:r>
              <a:rPr lang="en-US" altLang="zh-CN" sz="3200" b="1">
                <a:sym typeface="+mn-ea"/>
              </a:rPr>
              <a:t>·</a:t>
            </a:r>
            <a:r>
              <a:rPr lang="en-US" altLang="zh-CN" sz="3600" b="1">
                <a:sym typeface="+mn-ea"/>
              </a:rPr>
              <a:t> </a:t>
            </a:r>
            <a:r>
              <a:rPr lang="en-US" altLang="zh-CN" sz="3200">
                <a:latin typeface="Times New Roman" panose="02020603050405020304" charset="0"/>
                <a:cs typeface="Times New Roman" panose="02020603050405020304" charset="0"/>
                <a:sym typeface="+mn-ea"/>
              </a:rPr>
              <a:t>ORB </a:t>
            </a:r>
            <a:r>
              <a:rPr lang="zh-CN" altLang="en-US" sz="3200">
                <a:latin typeface="Times New Roman" panose="02020603050405020304" charset="0"/>
                <a:cs typeface="Times New Roman" panose="02020603050405020304" charset="0"/>
                <a:sym typeface="+mn-ea"/>
              </a:rPr>
              <a:t>算法</a:t>
            </a:r>
            <a:endParaRPr lang="zh-CN" altLang="en-US" sz="3200">
              <a:latin typeface="Times New Roman" panose="02020603050405020304" charset="0"/>
              <a:cs typeface="Times New Roman" panose="02020603050405020304" charset="0"/>
              <a:sym typeface="+mn-ea"/>
            </a:endParaRPr>
          </a:p>
        </p:txBody>
      </p:sp>
      <p:sp>
        <p:nvSpPr>
          <p:cNvPr id="3" name="文本框 2"/>
          <p:cNvSpPr txBox="1"/>
          <p:nvPr/>
        </p:nvSpPr>
        <p:spPr>
          <a:xfrm>
            <a:off x="3096895" y="233680"/>
            <a:ext cx="8376920" cy="2033270"/>
          </a:xfrm>
          <a:prstGeom prst="rect">
            <a:avLst/>
          </a:prstGeom>
          <a:noFill/>
        </p:spPr>
        <p:txBody>
          <a:bodyPr wrap="square" rtlCol="0">
            <a:noAutofit/>
          </a:bodyPr>
          <a:p>
            <a:pPr>
              <a:lnSpc>
                <a:spcPct val="150000"/>
              </a:lnSpc>
            </a:pPr>
            <a:r>
              <a:rPr lang="en-US" altLang="zh-CN" sz="2400"/>
              <a:t>ORB</a:t>
            </a:r>
            <a:r>
              <a:rPr lang="zh-CN" altLang="en-US" sz="2400"/>
              <a:t>算法必须经过以下流程</a:t>
            </a:r>
            <a:r>
              <a:rPr lang="zh-CN" altLang="en-US" sz="2000"/>
              <a:t>：</a:t>
            </a:r>
            <a:br>
              <a:rPr lang="zh-CN" altLang="en-US" sz="2000"/>
            </a:br>
            <a:r>
              <a:rPr lang="zh-CN" altLang="en-US" sz="2000"/>
              <a:t>（</a:t>
            </a:r>
            <a:r>
              <a:rPr lang="en-US" altLang="zh-CN" sz="2000"/>
              <a:t>1</a:t>
            </a:r>
            <a:r>
              <a:rPr lang="zh-CN" altLang="en-US" sz="2000"/>
              <a:t>）</a:t>
            </a:r>
            <a:r>
              <a:rPr lang="en-US" altLang="zh-CN" sz="2000"/>
              <a:t>FAST</a:t>
            </a:r>
            <a:r>
              <a:rPr lang="zh-CN" altLang="en-US" sz="2000"/>
              <a:t>算法，提取特征点。</a:t>
            </a:r>
            <a:endParaRPr lang="zh-CN" altLang="en-US" sz="2000"/>
          </a:p>
          <a:p>
            <a:pPr>
              <a:lnSpc>
                <a:spcPct val="150000"/>
              </a:lnSpc>
            </a:pPr>
            <a:r>
              <a:rPr lang="zh-CN" altLang="en-US" sz="2000">
                <a:latin typeface="+mn-ea"/>
                <a:cs typeface="+mn-ea"/>
                <a:sym typeface="+mn-ea"/>
              </a:rPr>
              <a:t>选定一个像素点 </a:t>
            </a:r>
            <a:r>
              <a:rPr lang="en-US" altLang="zh-CN" sz="2000">
                <a:latin typeface="+mn-ea"/>
                <a:cs typeface="+mn-ea"/>
                <a:sym typeface="+mn-ea"/>
              </a:rPr>
              <a:t>p</a:t>
            </a:r>
            <a:r>
              <a:rPr lang="zh-CN" altLang="en-US" sz="2000">
                <a:latin typeface="+mn-ea"/>
                <a:cs typeface="+mn-ea"/>
                <a:sym typeface="+mn-ea"/>
              </a:rPr>
              <a:t>，比较目标 </a:t>
            </a:r>
            <a:r>
              <a:rPr lang="en-US" altLang="zh-CN" sz="2000">
                <a:latin typeface="+mn-ea"/>
                <a:cs typeface="+mn-ea"/>
                <a:sym typeface="+mn-ea"/>
              </a:rPr>
              <a:t>p </a:t>
            </a:r>
            <a:r>
              <a:rPr lang="zh-CN" altLang="en-US" sz="2000">
                <a:latin typeface="+mn-ea"/>
                <a:cs typeface="+mn-ea"/>
                <a:sym typeface="+mn-ea"/>
              </a:rPr>
              <a:t>圆圈半径范围为</a:t>
            </a:r>
            <a:r>
              <a:rPr lang="en-US" altLang="zh-CN" sz="2000">
                <a:latin typeface="+mn-ea"/>
                <a:cs typeface="+mn-ea"/>
                <a:sym typeface="+mn-ea"/>
              </a:rPr>
              <a:t> 3 </a:t>
            </a:r>
            <a:r>
              <a:rPr lang="zh-CN" altLang="en-US" sz="2000">
                <a:latin typeface="+mn-ea"/>
                <a:cs typeface="+mn-ea"/>
                <a:sym typeface="+mn-ea"/>
              </a:rPr>
              <a:t>内的 </a:t>
            </a:r>
            <a:r>
              <a:rPr lang="en-US" altLang="zh-CN" sz="2000">
                <a:latin typeface="+mn-ea"/>
                <a:cs typeface="+mn-ea"/>
                <a:sym typeface="+mn-ea"/>
              </a:rPr>
              <a:t>16 </a:t>
            </a:r>
            <a:r>
              <a:rPr lang="zh-CN" altLang="en-US" sz="2000">
                <a:latin typeface="+mn-ea"/>
                <a:cs typeface="+mn-ea"/>
                <a:sym typeface="+mn-ea"/>
              </a:rPr>
              <a:t>个像素，每个像素按高于 </a:t>
            </a:r>
            <a:r>
              <a:rPr lang="en-US" altLang="zh-CN" sz="2000">
                <a:latin typeface="+mn-ea"/>
                <a:cs typeface="+mn-ea"/>
                <a:sym typeface="+mn-ea"/>
              </a:rPr>
              <a:t>p</a:t>
            </a:r>
            <a:r>
              <a:rPr lang="zh-CN" altLang="en-US" sz="2000">
                <a:latin typeface="+mn-ea"/>
                <a:cs typeface="+mn-ea"/>
                <a:sym typeface="+mn-ea"/>
              </a:rPr>
              <a:t>，小于 </a:t>
            </a:r>
            <a:r>
              <a:rPr lang="en-US" altLang="zh-CN" sz="2000">
                <a:latin typeface="+mn-ea"/>
                <a:cs typeface="+mn-ea"/>
                <a:sym typeface="+mn-ea"/>
              </a:rPr>
              <a:t>p</a:t>
            </a:r>
            <a:r>
              <a:rPr lang="zh-CN" altLang="en-US" sz="2000">
                <a:latin typeface="+mn-ea"/>
                <a:cs typeface="+mn-ea"/>
                <a:sym typeface="+mn-ea"/>
              </a:rPr>
              <a:t>，或者与 </a:t>
            </a:r>
            <a:r>
              <a:rPr lang="en-US" altLang="zh-CN" sz="2000">
                <a:latin typeface="+mn-ea"/>
                <a:cs typeface="+mn-ea"/>
                <a:sym typeface="+mn-ea"/>
              </a:rPr>
              <a:t>p </a:t>
            </a:r>
            <a:r>
              <a:rPr lang="zh-CN" altLang="en-US" sz="2000">
                <a:latin typeface="+mn-ea"/>
                <a:cs typeface="+mn-ea"/>
                <a:sym typeface="+mn-ea"/>
              </a:rPr>
              <a:t>相似，分为三类。若圆圈内有连续</a:t>
            </a:r>
            <a:r>
              <a:rPr lang="en-US" altLang="zh-CN" sz="2000">
                <a:latin typeface="+mn-ea"/>
                <a:cs typeface="+mn-ea"/>
                <a:sym typeface="+mn-ea"/>
              </a:rPr>
              <a:t>8</a:t>
            </a:r>
            <a:r>
              <a:rPr lang="zh-CN" altLang="en-US" sz="2000">
                <a:latin typeface="+mn-ea"/>
                <a:cs typeface="+mn-ea"/>
                <a:sym typeface="+mn-ea"/>
              </a:rPr>
              <a:t>个以上的同类相连像素，则定</a:t>
            </a:r>
            <a:r>
              <a:rPr lang="en-US" altLang="zh-CN" sz="2000">
                <a:latin typeface="+mn-ea"/>
                <a:cs typeface="+mn-ea"/>
                <a:sym typeface="+mn-ea"/>
              </a:rPr>
              <a:t>p</a:t>
            </a:r>
            <a:r>
              <a:rPr lang="zh-CN" altLang="en-US" sz="2000">
                <a:latin typeface="+mn-ea"/>
                <a:cs typeface="+mn-ea"/>
                <a:sym typeface="+mn-ea"/>
              </a:rPr>
              <a:t>为关键点。</a:t>
            </a:r>
            <a:endParaRPr lang="zh-CN" altLang="en-US" sz="2000" b="0" i="0">
              <a:solidFill>
                <a:schemeClr val="tx1"/>
              </a:solidFill>
              <a:latin typeface="+mn-ea"/>
              <a:cs typeface="+mn-ea"/>
            </a:endParaRPr>
          </a:p>
          <a:p>
            <a:pPr>
              <a:lnSpc>
                <a:spcPct val="150000"/>
              </a:lnSpc>
            </a:pPr>
            <a:br>
              <a:rPr lang="zh-CN" altLang="en-US" sz="2000"/>
            </a:br>
            <a:endParaRPr lang="en-US" altLang="zh-CN" sz="2000"/>
          </a:p>
        </p:txBody>
      </p:sp>
      <p:pic>
        <p:nvPicPr>
          <p:cNvPr id="6" name="图片 5"/>
          <p:cNvPicPr>
            <a:picLocks noChangeAspect="1"/>
          </p:cNvPicPr>
          <p:nvPr/>
        </p:nvPicPr>
        <p:blipFill>
          <a:blip r:embed="rId1"/>
          <a:stretch>
            <a:fillRect/>
          </a:stretch>
        </p:blipFill>
        <p:spPr>
          <a:xfrm>
            <a:off x="729615" y="2834640"/>
            <a:ext cx="6318250" cy="3021330"/>
          </a:xfrm>
          <a:prstGeom prst="rect">
            <a:avLst/>
          </a:prstGeom>
        </p:spPr>
      </p:pic>
      <p:sp>
        <p:nvSpPr>
          <p:cNvPr id="8" name="文本框 7"/>
          <p:cNvSpPr txBox="1"/>
          <p:nvPr/>
        </p:nvSpPr>
        <p:spPr>
          <a:xfrm>
            <a:off x="7292975" y="3351530"/>
            <a:ext cx="4367530" cy="2837180"/>
          </a:xfrm>
          <a:prstGeom prst="rect">
            <a:avLst/>
          </a:prstGeom>
          <a:noFill/>
        </p:spPr>
        <p:txBody>
          <a:bodyPr wrap="square" rtlCol="0">
            <a:noAutofit/>
          </a:bodyPr>
          <a:p>
            <a:pPr>
              <a:lnSpc>
                <a:spcPct val="150000"/>
              </a:lnSpc>
            </a:pPr>
            <a:r>
              <a:rPr lang="zh-CN" altLang="en-US" sz="2000"/>
              <a:t>后有大佬证明，仅考虑</a:t>
            </a:r>
            <a:r>
              <a:rPr lang="en-US" altLang="zh-CN" sz="2000"/>
              <a:t>4</a:t>
            </a:r>
            <a:r>
              <a:rPr lang="zh-CN" altLang="en-US" sz="2000"/>
              <a:t>个黄色像素格，</a:t>
            </a:r>
            <a:r>
              <a:rPr lang="zh-CN" altLang="en-US" sz="2000">
                <a:sym typeface="+mn-ea"/>
              </a:rPr>
              <a:t>若至少有一对同类像素，则定</a:t>
            </a:r>
            <a:r>
              <a:rPr lang="en-US" altLang="zh-CN" sz="2000">
                <a:sym typeface="+mn-ea"/>
              </a:rPr>
              <a:t>p</a:t>
            </a:r>
            <a:r>
              <a:rPr lang="zh-CN" altLang="en-US" sz="2000">
                <a:sym typeface="+mn-ea"/>
              </a:rPr>
              <a:t>为关键点，</a:t>
            </a:r>
            <a:r>
              <a:rPr lang="zh-CN" altLang="en-US" sz="2000"/>
              <a:t>与比较</a:t>
            </a:r>
            <a:r>
              <a:rPr lang="en-US" altLang="zh-CN" sz="2000"/>
              <a:t>16</a:t>
            </a:r>
            <a:r>
              <a:rPr lang="zh-CN" altLang="en-US" sz="2000"/>
              <a:t>个像素效果相同。</a:t>
            </a:r>
            <a:endParaRPr lang="zh-CN" altLang="en-US"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66370" y="860425"/>
            <a:ext cx="4118610" cy="645160"/>
          </a:xfrm>
          <a:prstGeom prst="rect">
            <a:avLst/>
          </a:prstGeom>
          <a:noFill/>
        </p:spPr>
        <p:txBody>
          <a:bodyPr wrap="square" rtlCol="0">
            <a:spAutoFit/>
          </a:bodyPr>
          <a:p>
            <a:r>
              <a:rPr lang="en-US" altLang="zh-CN" sz="3200" b="1">
                <a:sym typeface="+mn-ea"/>
              </a:rPr>
              <a:t>·</a:t>
            </a:r>
            <a:r>
              <a:rPr lang="en-US" altLang="zh-CN" sz="3600" b="1">
                <a:sym typeface="+mn-ea"/>
              </a:rPr>
              <a:t> </a:t>
            </a:r>
            <a:r>
              <a:rPr lang="en-US" altLang="zh-CN" sz="3200">
                <a:latin typeface="Times New Roman" panose="02020603050405020304" charset="0"/>
                <a:cs typeface="Times New Roman" panose="02020603050405020304" charset="0"/>
                <a:sym typeface="+mn-ea"/>
              </a:rPr>
              <a:t>ORB </a:t>
            </a:r>
            <a:r>
              <a:rPr lang="zh-CN" altLang="en-US" sz="3200">
                <a:latin typeface="Times New Roman" panose="02020603050405020304" charset="0"/>
                <a:cs typeface="Times New Roman" panose="02020603050405020304" charset="0"/>
                <a:sym typeface="+mn-ea"/>
              </a:rPr>
              <a:t>算法</a:t>
            </a:r>
            <a:endParaRPr lang="zh-CN" altLang="en-US" sz="3200">
              <a:latin typeface="Times New Roman" panose="02020603050405020304" charset="0"/>
              <a:cs typeface="Times New Roman" panose="02020603050405020304" charset="0"/>
              <a:sym typeface="+mn-ea"/>
            </a:endParaRPr>
          </a:p>
        </p:txBody>
      </p:sp>
      <p:sp>
        <p:nvSpPr>
          <p:cNvPr id="3" name="文本框 2"/>
          <p:cNvSpPr txBox="1"/>
          <p:nvPr/>
        </p:nvSpPr>
        <p:spPr>
          <a:xfrm>
            <a:off x="233680" y="1448435"/>
            <a:ext cx="11034395" cy="3846195"/>
          </a:xfrm>
          <a:prstGeom prst="rect">
            <a:avLst/>
          </a:prstGeom>
          <a:noFill/>
        </p:spPr>
        <p:txBody>
          <a:bodyPr wrap="square" rtlCol="0">
            <a:noAutofit/>
          </a:bodyPr>
          <a:p>
            <a:pPr>
              <a:lnSpc>
                <a:spcPct val="150000"/>
              </a:lnSpc>
            </a:pPr>
            <a:r>
              <a:rPr lang="en-US" altLang="zh-CN" sz="2000"/>
              <a:t>2.</a:t>
            </a:r>
            <a:r>
              <a:rPr lang="en-US" altLang="zh-CN" sz="2000">
                <a:latin typeface="Times New Roman" panose="02020603050405020304" charset="0"/>
                <a:cs typeface="Times New Roman" panose="02020603050405020304" charset="0"/>
              </a:rPr>
              <a:t>BRIEF</a:t>
            </a:r>
            <a:r>
              <a:rPr lang="zh-CN" altLang="en-US" sz="2000"/>
              <a:t>算法，将关键点转换为（</a:t>
            </a:r>
            <a:r>
              <a:rPr lang="zh-CN" altLang="en-US" sz="2000"/>
              <a:t>二元）特征向量，即用一个二进制串表示一个</a:t>
            </a:r>
            <a:r>
              <a:rPr lang="zh-CN" altLang="en-US" sz="2000"/>
              <a:t>关键点。</a:t>
            </a:r>
            <a:endParaRPr lang="zh-CN" altLang="en-US" sz="2000"/>
          </a:p>
          <a:p>
            <a:pPr>
              <a:lnSpc>
                <a:spcPct val="150000"/>
              </a:lnSpc>
            </a:pPr>
            <a:r>
              <a:rPr lang="zh-CN" altLang="en-US" sz="2000"/>
              <a:t>（</a:t>
            </a:r>
            <a:r>
              <a:rPr lang="en-US" altLang="zh-CN" sz="2000"/>
              <a:t>1</a:t>
            </a:r>
            <a:r>
              <a:rPr lang="zh-CN" altLang="en-US" sz="2000"/>
              <a:t>）利用高斯核进行平滑处理，消减高频噪点的</a:t>
            </a:r>
            <a:r>
              <a:rPr lang="zh-CN" altLang="en-US" sz="2000"/>
              <a:t>影响；</a:t>
            </a:r>
            <a:endParaRPr lang="zh-CN" altLang="en-US" sz="2000"/>
          </a:p>
          <a:p>
            <a:pPr>
              <a:lnSpc>
                <a:spcPct val="150000"/>
              </a:lnSpc>
            </a:pPr>
            <a:r>
              <a:rPr lang="zh-CN" altLang="en-US" sz="2000"/>
              <a:t>（</a:t>
            </a:r>
            <a:r>
              <a:rPr lang="en-US" altLang="zh-CN" sz="2000"/>
              <a:t>2</a:t>
            </a:r>
            <a:r>
              <a:rPr lang="zh-CN" altLang="en-US" sz="2000"/>
              <a:t>）对每个关键点按照一定规则</a:t>
            </a:r>
            <a:r>
              <a:rPr lang="zh-CN" altLang="en-US" sz="2000"/>
              <a:t>随机选定两个</a:t>
            </a:r>
            <a:r>
              <a:rPr lang="zh-CN" altLang="en-US" sz="2000"/>
              <a:t>像素；</a:t>
            </a:r>
            <a:endParaRPr lang="zh-CN" altLang="en-US" sz="2000"/>
          </a:p>
          <a:p>
            <a:pPr>
              <a:lnSpc>
                <a:spcPct val="150000"/>
              </a:lnSpc>
            </a:pPr>
            <a:r>
              <a:rPr lang="zh-CN" altLang="en-US" sz="2000"/>
              <a:t>（</a:t>
            </a:r>
            <a:r>
              <a:rPr lang="en-US" altLang="zh-CN" sz="2000"/>
              <a:t>3</a:t>
            </a:r>
            <a:r>
              <a:rPr lang="zh-CN" altLang="en-US" sz="2000"/>
              <a:t>）若第一个比第二个</a:t>
            </a:r>
            <a:r>
              <a:rPr lang="en-US" altLang="zh-CN" sz="2000"/>
              <a:t>”</a:t>
            </a:r>
            <a:r>
              <a:rPr lang="zh-CN" altLang="en-US" sz="2000"/>
              <a:t>亮</a:t>
            </a:r>
            <a:r>
              <a:rPr lang="en-US" altLang="zh-CN" sz="2000"/>
              <a:t>”</a:t>
            </a:r>
            <a:r>
              <a:rPr lang="zh-CN" altLang="en-US" sz="2000"/>
              <a:t>，则置</a:t>
            </a:r>
            <a:r>
              <a:rPr lang="en-US" altLang="zh-CN" sz="2000"/>
              <a:t> 1</a:t>
            </a:r>
            <a:r>
              <a:rPr lang="zh-CN" altLang="en-US" sz="2000"/>
              <a:t>，反之置</a:t>
            </a:r>
            <a:r>
              <a:rPr lang="en-US" altLang="zh-CN" sz="2000"/>
              <a:t> 0</a:t>
            </a:r>
            <a:endParaRPr lang="en-US" altLang="zh-CN" sz="2000"/>
          </a:p>
          <a:p>
            <a:pPr>
              <a:lnSpc>
                <a:spcPct val="150000"/>
              </a:lnSpc>
            </a:pPr>
            <a:r>
              <a:rPr lang="en-US" altLang="zh-CN" sz="2000"/>
              <a:t>           </a:t>
            </a:r>
            <a:r>
              <a:rPr lang="zh-CN" altLang="en-US" sz="2000"/>
              <a:t>如此重复</a:t>
            </a:r>
            <a:r>
              <a:rPr lang="en-US" altLang="zh-CN" sz="2000"/>
              <a:t>......</a:t>
            </a:r>
            <a:endParaRPr lang="en-US" altLang="zh-CN" sz="2000"/>
          </a:p>
          <a:p>
            <a:pPr>
              <a:lnSpc>
                <a:spcPct val="150000"/>
              </a:lnSpc>
            </a:pPr>
            <a:r>
              <a:rPr lang="zh-CN" altLang="en-US" sz="2000"/>
              <a:t>（</a:t>
            </a:r>
            <a:r>
              <a:rPr lang="en-US" altLang="zh-CN" sz="2000"/>
              <a:t>4</a:t>
            </a:r>
            <a:r>
              <a:rPr lang="zh-CN" altLang="en-US" sz="2000"/>
              <a:t>）一般取</a:t>
            </a:r>
            <a:r>
              <a:rPr lang="en-US" altLang="zh-CN" sz="2000"/>
              <a:t>128~512</a:t>
            </a:r>
            <a:r>
              <a:rPr lang="zh-CN" altLang="en-US" sz="2000"/>
              <a:t>位。</a:t>
            </a:r>
            <a:endParaRPr lang="zh-CN" altLang="en-US" sz="2000"/>
          </a:p>
          <a:p>
            <a:pPr>
              <a:lnSpc>
                <a:spcPct val="150000"/>
              </a:lnSpc>
            </a:pPr>
            <a:r>
              <a:rPr lang="zh-CN" altLang="en-US" sz="2000"/>
              <a:t>（</a:t>
            </a:r>
            <a:r>
              <a:rPr lang="en-US" altLang="zh-CN" sz="2000"/>
              <a:t>5</a:t>
            </a:r>
            <a:r>
              <a:rPr lang="zh-CN" altLang="en-US" sz="2000"/>
              <a:t>）每个关键点均得到与之对应的特征向量。</a:t>
            </a:r>
            <a:endParaRPr lang="en-US" altLang="zh-CN" sz="2000"/>
          </a:p>
          <a:p>
            <a:pPr>
              <a:lnSpc>
                <a:spcPct val="150000"/>
              </a:lnSpc>
            </a:pPr>
            <a:endParaRPr lang="zh-CN" altLang="en-US" sz="2000"/>
          </a:p>
          <a:p>
            <a:pPr>
              <a:lnSpc>
                <a:spcPct val="150000"/>
              </a:lnSpc>
            </a:pPr>
            <a:endParaRPr lang="zh-CN" altLang="en-US" sz="2000"/>
          </a:p>
          <a:p>
            <a:pPr>
              <a:lnSpc>
                <a:spcPct val="150000"/>
              </a:lnSpc>
            </a:pPr>
            <a:endParaRPr lang="en-US" altLang="zh-CN" sz="2000"/>
          </a:p>
        </p:txBody>
      </p:sp>
      <p:pic>
        <p:nvPicPr>
          <p:cNvPr id="4" name="图片 3"/>
          <p:cNvPicPr>
            <a:picLocks noChangeAspect="1"/>
          </p:cNvPicPr>
          <p:nvPr/>
        </p:nvPicPr>
        <p:blipFill>
          <a:blip r:embed="rId1"/>
          <a:stretch>
            <a:fillRect/>
          </a:stretch>
        </p:blipFill>
        <p:spPr>
          <a:xfrm>
            <a:off x="6326505" y="2487930"/>
            <a:ext cx="5741035" cy="1631950"/>
          </a:xfrm>
          <a:prstGeom prst="rect">
            <a:avLst/>
          </a:prstGeom>
        </p:spPr>
      </p:pic>
      <p:pic>
        <p:nvPicPr>
          <p:cNvPr id="5" name="图片 4"/>
          <p:cNvPicPr>
            <a:picLocks noChangeAspect="1"/>
          </p:cNvPicPr>
          <p:nvPr/>
        </p:nvPicPr>
        <p:blipFill>
          <a:blip r:embed="rId2"/>
          <a:stretch>
            <a:fillRect/>
          </a:stretch>
        </p:blipFill>
        <p:spPr>
          <a:xfrm>
            <a:off x="6326505" y="4215765"/>
            <a:ext cx="5741035" cy="16852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01650" y="803275"/>
            <a:ext cx="4118610" cy="645160"/>
          </a:xfrm>
          <a:prstGeom prst="rect">
            <a:avLst/>
          </a:prstGeom>
          <a:noFill/>
        </p:spPr>
        <p:txBody>
          <a:bodyPr wrap="square" rtlCol="0">
            <a:spAutoFit/>
          </a:bodyPr>
          <a:p>
            <a:r>
              <a:rPr lang="en-US" altLang="zh-CN" sz="3200" b="1">
                <a:sym typeface="+mn-ea"/>
              </a:rPr>
              <a:t>·</a:t>
            </a:r>
            <a:r>
              <a:rPr lang="en-US" altLang="zh-CN" sz="3600" b="1">
                <a:sym typeface="+mn-ea"/>
              </a:rPr>
              <a:t> </a:t>
            </a:r>
            <a:r>
              <a:rPr lang="en-US" altLang="zh-CN" sz="3200">
                <a:latin typeface="Times New Roman" panose="02020603050405020304" charset="0"/>
                <a:cs typeface="Times New Roman" panose="02020603050405020304" charset="0"/>
                <a:sym typeface="+mn-ea"/>
              </a:rPr>
              <a:t>ORB </a:t>
            </a:r>
            <a:r>
              <a:rPr lang="zh-CN" altLang="en-US" sz="3200">
                <a:latin typeface="Times New Roman" panose="02020603050405020304" charset="0"/>
                <a:cs typeface="Times New Roman" panose="02020603050405020304" charset="0"/>
                <a:sym typeface="+mn-ea"/>
              </a:rPr>
              <a:t>算法</a:t>
            </a:r>
            <a:endParaRPr lang="zh-CN" altLang="en-US" sz="3200">
              <a:latin typeface="Times New Roman" panose="02020603050405020304" charset="0"/>
              <a:cs typeface="Times New Roman" panose="02020603050405020304" charset="0"/>
              <a:sym typeface="+mn-ea"/>
            </a:endParaRPr>
          </a:p>
        </p:txBody>
      </p:sp>
      <p:sp>
        <p:nvSpPr>
          <p:cNvPr id="3" name="文本框 2"/>
          <p:cNvSpPr txBox="1"/>
          <p:nvPr/>
        </p:nvSpPr>
        <p:spPr>
          <a:xfrm>
            <a:off x="578485" y="1391285"/>
            <a:ext cx="11034395" cy="3846195"/>
          </a:xfrm>
          <a:prstGeom prst="rect">
            <a:avLst/>
          </a:prstGeom>
          <a:noFill/>
        </p:spPr>
        <p:txBody>
          <a:bodyPr wrap="square" rtlCol="0">
            <a:noAutofit/>
          </a:bodyPr>
          <a:p>
            <a:pPr>
              <a:lnSpc>
                <a:spcPct val="150000"/>
              </a:lnSpc>
            </a:pPr>
            <a:r>
              <a:rPr lang="en-US" altLang="zh-CN" sz="2000"/>
              <a:t>3.</a:t>
            </a:r>
            <a:r>
              <a:rPr lang="zh-CN" altLang="en-US" sz="2000"/>
              <a:t>匹配函数，通过特征向量匹配训练图像和查询图像的特征点。</a:t>
            </a:r>
            <a:endParaRPr lang="zh-CN" altLang="en-US" sz="2000"/>
          </a:p>
          <a:p>
            <a:pPr>
              <a:lnSpc>
                <a:spcPct val="150000"/>
              </a:lnSpc>
            </a:pPr>
            <a:r>
              <a:rPr lang="zh-CN" altLang="en-US" sz="2000"/>
              <a:t>一般来说，选用汉明指标判断匹配质量，其同样基于二进制。</a:t>
            </a:r>
            <a:endParaRPr lang="zh-CN" altLang="en-US" sz="2000"/>
          </a:p>
          <a:p>
            <a:pPr>
              <a:lnSpc>
                <a:spcPct val="150000"/>
              </a:lnSpc>
            </a:pPr>
            <a:r>
              <a:rPr lang="zh-CN" altLang="en-US" sz="2000"/>
              <a:t>匹配函数对比完训练图像和查询图像中的所有关键点后，返回最匹配的关键点对。</a:t>
            </a:r>
            <a:endParaRPr lang="zh-CN" altLang="en-US" sz="2000"/>
          </a:p>
          <a:p>
            <a:pPr indent="457200">
              <a:lnSpc>
                <a:spcPct val="150000"/>
              </a:lnSpc>
            </a:pPr>
            <a:endParaRPr lang="zh-CN" altLang="en-US" sz="2000"/>
          </a:p>
        </p:txBody>
      </p:sp>
      <p:sp>
        <p:nvSpPr>
          <p:cNvPr id="4" name="文本框 3"/>
          <p:cNvSpPr txBox="1"/>
          <p:nvPr/>
        </p:nvSpPr>
        <p:spPr>
          <a:xfrm>
            <a:off x="578485" y="3248025"/>
            <a:ext cx="9693275" cy="1630045"/>
          </a:xfrm>
          <a:prstGeom prst="rect">
            <a:avLst/>
          </a:prstGeom>
          <a:noFill/>
        </p:spPr>
        <p:txBody>
          <a:bodyPr wrap="square" rtlCol="0">
            <a:spAutoFit/>
          </a:bodyPr>
          <a:p>
            <a:r>
              <a:rPr lang="zh-CN" altLang="en-US" sz="2000"/>
              <a:t>优点：</a:t>
            </a:r>
            <a:r>
              <a:rPr lang="en-US" altLang="zh-CN" sz="2000"/>
              <a:t>1.</a:t>
            </a:r>
            <a:r>
              <a:rPr lang="zh-CN" altLang="en-US" sz="2000"/>
              <a:t>快（二进制）</a:t>
            </a:r>
            <a:br>
              <a:rPr lang="zh-CN" altLang="en-US" sz="2000"/>
            </a:br>
            <a:r>
              <a:rPr lang="zh-CN" altLang="en-US" sz="2000"/>
              <a:t> </a:t>
            </a:r>
            <a:r>
              <a:rPr lang="en-US" altLang="zh-CN" sz="2000"/>
              <a:t>            2.</a:t>
            </a:r>
            <a:r>
              <a:rPr lang="zh-CN" altLang="en-US" sz="2000"/>
              <a:t>占用资源小（二进制）</a:t>
            </a:r>
            <a:endParaRPr lang="zh-CN" altLang="en-US" sz="2000"/>
          </a:p>
          <a:p>
            <a:endParaRPr lang="zh-CN" altLang="en-US" sz="2000"/>
          </a:p>
          <a:p>
            <a:r>
              <a:rPr lang="zh-CN" altLang="en-US" sz="2000"/>
              <a:t>缺点：</a:t>
            </a:r>
            <a:r>
              <a:rPr lang="en-US" altLang="zh-CN" sz="2000"/>
              <a:t>1.</a:t>
            </a:r>
            <a:r>
              <a:rPr lang="zh-CN" altLang="en-US" sz="2000"/>
              <a:t>对尺度变化敏感（对像素的处理</a:t>
            </a:r>
            <a:r>
              <a:rPr lang="zh-CN" altLang="en-US" sz="2000"/>
              <a:t>原理）</a:t>
            </a:r>
            <a:endParaRPr lang="zh-CN" altLang="en-US" sz="2000"/>
          </a:p>
          <a:p>
            <a:r>
              <a:rPr lang="en-US" altLang="zh-CN" sz="2000"/>
              <a:t>             2.</a:t>
            </a:r>
            <a:r>
              <a:rPr lang="zh-CN" altLang="en-US" sz="2000"/>
              <a:t>对视角变化敏感（</a:t>
            </a:r>
            <a:r>
              <a:rPr lang="zh-CN" altLang="en-US" sz="2000">
                <a:sym typeface="+mn-ea"/>
              </a:rPr>
              <a:t>对像素的处理原理</a:t>
            </a:r>
            <a:r>
              <a:rPr lang="zh-CN" altLang="en-US" sz="2000"/>
              <a:t>）</a:t>
            </a:r>
            <a:endParaRPr lang="zh-CN" altLang="en-US" sz="2000"/>
          </a:p>
        </p:txBody>
      </p:sp>
    </p:spTree>
  </p:cSld>
  <p:clrMapOvr>
    <a:masterClrMapping/>
  </p:clrMapOvr>
</p:sld>
</file>

<file path=ppt/tags/tag1.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p="http://schemas.openxmlformats.org/presentationml/2006/main">
  <p:tag name="KSO_WM_DIAGRAM_VIRTUALLY_FRAME" val="{&quot;height&quot;:264.15,&quot;left&quot;:123,&quot;top&quot;:201.85,&quot;width&quot;:295.35}"/>
</p:tagLst>
</file>

<file path=ppt/tags/tag11.xml><?xml version="1.0" encoding="utf-8"?>
<p:tagLst xmlns:p="http://schemas.openxmlformats.org/presentationml/2006/main">
  <p:tag name="KSO_WM_DIAGRAM_VIRTUALLY_FRAME" val="{&quot;height&quot;:264.15,&quot;left&quot;:123,&quot;top&quot;:201.85,&quot;width&quot;:295.35}"/>
</p:tagLst>
</file>

<file path=ppt/tags/tag12.xml><?xml version="1.0" encoding="utf-8"?>
<p:tagLst xmlns:p="http://schemas.openxmlformats.org/presentationml/2006/main">
  <p:tag name="KSO_WM_DIAGRAM_VIRTUALLY_FRAME" val="{&quot;height&quot;:264.15,&quot;left&quot;:123,&quot;top&quot;:201.85,&quot;width&quot;:295.35}"/>
</p:tagLst>
</file>

<file path=ppt/tags/tag13.xml><?xml version="1.0" encoding="utf-8"?>
<p:tagLst xmlns:p="http://schemas.openxmlformats.org/presentationml/2006/main">
  <p:tag name="KSO_WM_DIAGRAM_VIRTUALLY_FRAME" val="{&quot;height&quot;:264.15,&quot;left&quot;:123,&quot;top&quot;:201.85,&quot;width&quot;:295.35}"/>
</p:tagLst>
</file>

<file path=ppt/tags/tag14.xml><?xml version="1.0" encoding="utf-8"?>
<p:tagLst xmlns:p="http://schemas.openxmlformats.org/presentationml/2006/main">
  <p:tag name="KSO_WM_DIAGRAM_VIRTUALLY_FRAME" val="{&quot;height&quot;:264.15,&quot;left&quot;:123,&quot;top&quot;:201.85,&quot;width&quot;:295.35}"/>
</p:tagLst>
</file>

<file path=ppt/tags/tag15.xml><?xml version="1.0" encoding="utf-8"?>
<p:tagLst xmlns:p="http://schemas.openxmlformats.org/presentationml/2006/main">
  <p:tag name="KSO_WM_DIAGRAM_VIRTUALLY_FRAME" val="{&quot;height&quot;:264.15,&quot;left&quot;:123,&quot;top&quot;:201.85,&quot;width&quot;:295.35}"/>
</p:tagLst>
</file>

<file path=ppt/tags/tag16.xml><?xml version="1.0" encoding="utf-8"?>
<p:tagLst xmlns:p="http://schemas.openxmlformats.org/presentationml/2006/main">
  <p:tag name="KSO_WM_DIAGRAM_VIRTUALLY_FRAME" val="{&quot;height&quot;:264.15,&quot;left&quot;:123,&quot;top&quot;:201.85,&quot;width&quot;:295.35}"/>
</p:tagLst>
</file>

<file path=ppt/tags/tag17.xml><?xml version="1.0" encoding="utf-8"?>
<p:tagLst xmlns:p="http://schemas.openxmlformats.org/presentationml/2006/main">
  <p:tag name="KSO_WM_DIAGRAM_VIRTUALLY_FRAME" val="{&quot;height&quot;:264.15,&quot;left&quot;:123,&quot;top&quot;:201.85,&quot;width&quot;:295.35}"/>
</p:tagLst>
</file>

<file path=ppt/tags/tag18.xml><?xml version="1.0" encoding="utf-8"?>
<p:tagLst xmlns:p="http://schemas.openxmlformats.org/presentationml/2006/main">
  <p:tag name="KSO_WM_DIAGRAM_VIRTUALLY_FRAME" val="{&quot;height&quot;:264.15,&quot;left&quot;:123,&quot;top&quot;:201.85,&quot;width&quot;:295.35}"/>
</p:tagLst>
</file>

<file path=ppt/tags/tag19.xml><?xml version="1.0" encoding="utf-8"?>
<p:tagLst xmlns:p="http://schemas.openxmlformats.org/presentationml/2006/main">
  <p:tag name="KSO_WM_DIAGRAM_VIRTUALLY_FRAME" val="{&quot;height&quot;:264.15,&quot;left&quot;:123,&quot;top&quot;:201.85,&quot;width&quot;:295.35}"/>
</p:tagLst>
</file>

<file path=ppt/tags/tag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20.xml><?xml version="1.0" encoding="utf-8"?>
<p:tagLst xmlns:p="http://schemas.openxmlformats.org/presentationml/2006/main">
  <p:tag name="KSO_WM_DIAGRAM_VIRTUALLY_FRAME" val="{&quot;height&quot;:264.15,&quot;left&quot;:123,&quot;top&quot;:201.85,&quot;width&quot;:295.35}"/>
</p:tagLst>
</file>

<file path=ppt/tags/tag21.xml><?xml version="1.0" encoding="utf-8"?>
<p:tagLst xmlns:p="http://schemas.openxmlformats.org/presentationml/2006/main">
  <p:tag name="KSO_WM_DIAGRAM_VIRTUALLY_FRAME" val="{&quot;height&quot;:264.15,&quot;left&quot;:123,&quot;top&quot;:201.85,&quot;width&quot;:295.35}"/>
</p:tagLst>
</file>

<file path=ppt/tags/tag22.xml><?xml version="1.0" encoding="utf-8"?>
<p:tagLst xmlns:p="http://schemas.openxmlformats.org/presentationml/2006/main">
  <p:tag name="KSO_WM_DIAGRAM_VIRTUALLY_FRAME" val="{&quot;height&quot;:264.15,&quot;left&quot;:123,&quot;top&quot;:201.85,&quot;width&quot;:295.35}"/>
</p:tagLst>
</file>

<file path=ppt/tags/tag23.xml><?xml version="1.0" encoding="utf-8"?>
<p:tagLst xmlns:p="http://schemas.openxmlformats.org/presentationml/2006/main">
  <p:tag name="KSO_WM_DIAGRAM_VIRTUALLY_FRAME" val="{&quot;height&quot;:264.15,&quot;left&quot;:123,&quot;top&quot;:201.85,&quot;width&quot;:295.35}"/>
</p:tagLst>
</file>

<file path=ppt/tags/tag24.xml><?xml version="1.0" encoding="utf-8"?>
<p:tagLst xmlns:p="http://schemas.openxmlformats.org/presentationml/2006/main">
  <p:tag name="KSO_WM_DIAGRAM_VIRTUALLY_FRAME" val="{&quot;height&quot;:264.15,&quot;left&quot;:123,&quot;top&quot;:201.85,&quot;width&quot;:295.35}"/>
</p:tagLst>
</file>

<file path=ppt/tags/tag25.xml><?xml version="1.0" encoding="utf-8"?>
<p:tagLst xmlns:p="http://schemas.openxmlformats.org/presentationml/2006/main">
  <p:tag name="KSO_WM_DIAGRAM_VIRTUALLY_FRAME" val="{&quot;height&quot;:264.15,&quot;left&quot;:123,&quot;top&quot;:201.85,&quot;width&quot;:295.35}"/>
</p:tagLst>
</file>

<file path=ppt/tags/tag26.xml><?xml version="1.0" encoding="utf-8"?>
<p:tagLst xmlns:p="http://schemas.openxmlformats.org/presentationml/2006/main">
  <p:tag name="KSO_WM_DIAGRAM_VIRTUALLY_FRAME" val="{&quot;height&quot;:264.15,&quot;left&quot;:123,&quot;top&quot;:201.85,&quot;width&quot;:295.35}"/>
</p:tagLst>
</file>

<file path=ppt/tags/tag27.xml><?xml version="1.0" encoding="utf-8"?>
<p:tagLst xmlns:p="http://schemas.openxmlformats.org/presentationml/2006/main">
  <p:tag name="KSO_WM_DIAGRAM_VIRTUALLY_FRAME" val="{&quot;height&quot;:264.15,&quot;left&quot;:123,&quot;top&quot;:201.85,&quot;width&quot;:295.35}"/>
</p:tagLst>
</file>

<file path=ppt/tags/tag28.xml><?xml version="1.0" encoding="utf-8"?>
<p:tagLst xmlns:p="http://schemas.openxmlformats.org/presentationml/2006/main">
  <p:tag name="KSO_WM_DIAGRAM_VIRTUALLY_FRAME" val="{&quot;height&quot;:264.15,&quot;left&quot;:123,&quot;top&quot;:201.85,&quot;width&quot;:295.35}"/>
</p:tagLst>
</file>

<file path=ppt/tags/tag29.xml><?xml version="1.0" encoding="utf-8"?>
<p:tagLst xmlns:p="http://schemas.openxmlformats.org/presentationml/2006/main">
  <p:tag name="KSO_WM_DIAGRAM_VIRTUALLY_FRAME" val="{&quot;height&quot;:264.15,&quot;left&quot;:123,&quot;top&quot;:201.85,&quot;width&quot;:295.35}"/>
</p:tagLst>
</file>

<file path=ppt/tags/tag3.xml><?xml version="1.0" encoding="utf-8"?>
<p:tagLst xmlns:p="http://schemas.openxmlformats.org/presentationml/2006/main">
  <p:tag name="KSO_WM_DIAGRAM_VIRTUALLY_FRAME" val="{&quot;height&quot;:264.15,&quot;left&quot;:123,&quot;top&quot;:201.85,&quot;width&quot;:295.35}"/>
</p:tagLst>
</file>

<file path=ppt/tags/tag30.xml><?xml version="1.0" encoding="utf-8"?>
<p:tagLst xmlns:p="http://schemas.openxmlformats.org/presentationml/2006/main">
  <p:tag name="KSO_WM_DIAGRAM_VIRTUALLY_FRAME" val="{&quot;height&quot;:264.15,&quot;left&quot;:123,&quot;top&quot;:201.85,&quot;width&quot;:295.35}"/>
</p:tagLst>
</file>

<file path=ppt/tags/tag31.xml><?xml version="1.0" encoding="utf-8"?>
<p:tagLst xmlns:p="http://schemas.openxmlformats.org/presentationml/2006/main">
  <p:tag name="KSO_WM_DIAGRAM_VIRTUALLY_FRAME" val="{&quot;height&quot;:264.15,&quot;left&quot;:123,&quot;top&quot;:201.85,&quot;width&quot;:295.35}"/>
</p:tagLst>
</file>

<file path=ppt/tags/tag32.xml><?xml version="1.0" encoding="utf-8"?>
<p:tagLst xmlns:p="http://schemas.openxmlformats.org/presentationml/2006/main">
  <p:tag name="KSO_WM_DIAGRAM_VIRTUALLY_FRAME" val="{&quot;height&quot;:264.15,&quot;left&quot;:123,&quot;top&quot;:201.85,&quot;width&quot;:295.35}"/>
</p:tagLst>
</file>

<file path=ppt/tags/tag33.xml><?xml version="1.0" encoding="utf-8"?>
<p:tagLst xmlns:p="http://schemas.openxmlformats.org/presentationml/2006/main">
  <p:tag name="KSO_WM_DIAGRAM_VIRTUALLY_FRAME" val="{&quot;height&quot;:264.15,&quot;left&quot;:123,&quot;top&quot;:201.85,&quot;width&quot;:295.35}"/>
</p:tagLst>
</file>

<file path=ppt/tags/tag34.xml><?xml version="1.0" encoding="utf-8"?>
<p:tagLst xmlns:p="http://schemas.openxmlformats.org/presentationml/2006/main">
  <p:tag name="KSO_WM_DIAGRAM_VIRTUALLY_FRAME" val="{&quot;height&quot;:264.15,&quot;left&quot;:123,&quot;top&quot;:201.85,&quot;width&quot;:295.35}"/>
</p:tagLst>
</file>

<file path=ppt/tags/tag35.xml><?xml version="1.0" encoding="utf-8"?>
<p:tagLst xmlns:p="http://schemas.openxmlformats.org/presentationml/2006/main">
  <p:tag name="KSO_WM_DIAGRAM_VIRTUALLY_FRAME" val="{&quot;height&quot;:264.15,&quot;left&quot;:123,&quot;top&quot;:201.85,&quot;width&quot;:295.35}"/>
</p:tagLst>
</file>

<file path=ppt/tags/tag36.xml><?xml version="1.0" encoding="utf-8"?>
<p:tagLst xmlns:p="http://schemas.openxmlformats.org/presentationml/2006/main">
  <p:tag name="KSO_WM_DIAGRAM_VIRTUALLY_FRAME" val="{&quot;height&quot;:264.15,&quot;left&quot;:123,&quot;top&quot;:201.85,&quot;width&quot;:295.35}"/>
</p:tagLst>
</file>

<file path=ppt/tags/tag37.xml><?xml version="1.0" encoding="utf-8"?>
<p:tagLst xmlns:p="http://schemas.openxmlformats.org/presentationml/2006/main">
  <p:tag name="KSO_WM_DIAGRAM_VIRTUALLY_FRAME" val="{&quot;height&quot;:264.15,&quot;left&quot;:123,&quot;top&quot;:201.85,&quot;width&quot;:295.35}"/>
</p:tagLst>
</file>

<file path=ppt/tags/tag38.xml><?xml version="1.0" encoding="utf-8"?>
<p:tagLst xmlns:p="http://schemas.openxmlformats.org/presentationml/2006/main">
  <p:tag name="KSO_WM_DIAGRAM_VIRTUALLY_FRAME" val="{&quot;height&quot;:264.15,&quot;left&quot;:123,&quot;top&quot;:201.85,&quot;width&quot;:295.35}"/>
</p:tagLst>
</file>

<file path=ppt/tags/tag39.xml><?xml version="1.0" encoding="utf-8"?>
<p:tagLst xmlns:p="http://schemas.openxmlformats.org/presentationml/2006/main">
  <p:tag name="COMMONDATA" val="eyJoZGlkIjoiOTQyZTAyYWI0MTE2ZGZhOWQ1MmY1YTEyMzcyOWJlYjIifQ=="/>
  <p:tag name="commondata" val="eyJoZGlkIjoiZGViZjA2MjAxZGQ4MTgzMmY2NzQ4ZTU4YjU0ZGZlNjAifQ=="/>
</p:tagLst>
</file>

<file path=ppt/tags/tag4.xml><?xml version="1.0" encoding="utf-8"?>
<p:tagLst xmlns:p="http://schemas.openxmlformats.org/presentationml/2006/main">
  <p:tag name="KSO_WM_DIAGRAM_VIRTUALLY_FRAME" val="{&quot;height&quot;:264.15,&quot;left&quot;:123,&quot;top&quot;:201.85,&quot;width&quot;:295.35}"/>
</p:tagLst>
</file>

<file path=ppt/tags/tag5.xml><?xml version="1.0" encoding="utf-8"?>
<p:tagLst xmlns:p="http://schemas.openxmlformats.org/presentationml/2006/main">
  <p:tag name="KSO_WM_DIAGRAM_VIRTUALLY_FRAME" val="{&quot;height&quot;:264.15,&quot;left&quot;:123,&quot;top&quot;:201.85,&quot;width&quot;:295.35}"/>
</p:tagLst>
</file>

<file path=ppt/tags/tag6.xml><?xml version="1.0" encoding="utf-8"?>
<p:tagLst xmlns:p="http://schemas.openxmlformats.org/presentationml/2006/main">
  <p:tag name="KSO_WM_DIAGRAM_VIRTUALLY_FRAME" val="{&quot;height&quot;:264.15,&quot;left&quot;:123,&quot;top&quot;:201.85,&quot;width&quot;:295.35}"/>
</p:tagLst>
</file>

<file path=ppt/tags/tag7.xml><?xml version="1.0" encoding="utf-8"?>
<p:tagLst xmlns:p="http://schemas.openxmlformats.org/presentationml/2006/main">
  <p:tag name="KSO_WM_DIAGRAM_VIRTUALLY_FRAME" val="{&quot;height&quot;:264.15,&quot;left&quot;:123,&quot;top&quot;:201.85,&quot;width&quot;:295.35}"/>
</p:tagLst>
</file>

<file path=ppt/tags/tag8.xml><?xml version="1.0" encoding="utf-8"?>
<p:tagLst xmlns:p="http://schemas.openxmlformats.org/presentationml/2006/main">
  <p:tag name="KSO_WM_DIAGRAM_VIRTUALLY_FRAME" val="{&quot;height&quot;:264.15,&quot;left&quot;:123,&quot;top&quot;:201.85,&quot;width&quot;:295.35}"/>
</p:tagLst>
</file>

<file path=ppt/tags/tag9.xml><?xml version="1.0" encoding="utf-8"?>
<p:tagLst xmlns:p="http://schemas.openxmlformats.org/presentationml/2006/main">
  <p:tag name="KSO_WM_DIAGRAM_VIRTUALLY_FRAME" val="{&quot;height&quot;:264.15,&quot;left&quot;:123,&quot;top&quot;:201.85,&quot;width&quot;:295.35}"/>
</p:tagLst>
</file>

<file path=ppt/theme/theme1.xml><?xml version="1.0" encoding="utf-8"?>
<a:theme xmlns:a="http://schemas.openxmlformats.org/drawingml/2006/main" name="2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2585</Words>
  <Application>WPS 演示</Application>
  <PresentationFormat>宽屏</PresentationFormat>
  <Paragraphs>159</Paragraphs>
  <Slides>13</Slides>
  <Notes>0</Notes>
  <HiddenSlides>0</HiddenSlides>
  <MMClips>0</MMClips>
  <ScaleCrop>false</ScaleCrop>
  <HeadingPairs>
    <vt:vector size="6" baseType="variant">
      <vt:variant>
        <vt:lpstr>已用的字体</vt:lpstr>
      </vt:variant>
      <vt:variant>
        <vt:i4>12</vt:i4>
      </vt:variant>
      <vt:variant>
        <vt:lpstr>主题</vt:lpstr>
      </vt:variant>
      <vt:variant>
        <vt:i4>4</vt:i4>
      </vt:variant>
      <vt:variant>
        <vt:lpstr>幻灯片标题</vt:lpstr>
      </vt:variant>
      <vt:variant>
        <vt:i4>13</vt:i4>
      </vt:variant>
    </vt:vector>
  </HeadingPairs>
  <TitlesOfParts>
    <vt:vector size="29" baseType="lpstr">
      <vt:lpstr>Arial</vt:lpstr>
      <vt:lpstr>宋体</vt:lpstr>
      <vt:lpstr>Wingdings</vt:lpstr>
      <vt:lpstr>微软雅黑</vt:lpstr>
      <vt:lpstr>Wingdings</vt:lpstr>
      <vt:lpstr>Times New Roman</vt:lpstr>
      <vt:lpstr>Lucida Grande</vt:lpstr>
      <vt:lpstr>Arial Unicode MS</vt:lpstr>
      <vt:lpstr>等线 Light</vt:lpstr>
      <vt:lpstr>Calibri Light</vt:lpstr>
      <vt:lpstr>等线</vt:lpstr>
      <vt:lpstr>Calibri</vt:lpstr>
      <vt:lpstr>2_Office 主题​​</vt:lpstr>
      <vt:lpstr>3_Office 主题​​</vt:lpstr>
      <vt:lpstr>Office 主题​​</vt:lpstr>
      <vt:lpstr>4_Office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982304959@qq.com</dc:creator>
  <cp:lastModifiedBy>WPS_1649640610</cp:lastModifiedBy>
  <cp:revision>110</cp:revision>
  <dcterms:created xsi:type="dcterms:W3CDTF">2021-10-02T01:43:00Z</dcterms:created>
  <dcterms:modified xsi:type="dcterms:W3CDTF">2024-11-12T05:16:57Z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ACD7A790AD5E4404BD753AC2600B119D_12</vt:lpwstr>
  </property>
  <property fmtid="{D5CDD505-2E9C-101B-9397-08002B2CF9AE}" pid="3" name="KSOProductBuildVer">
    <vt:lpwstr>2052-12.1.0.18608</vt:lpwstr>
  </property>
</Properties>
</file>

<file path=docProps/thumbnail.jpeg>
</file>